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05" r:id="rId1"/>
  </p:sldMasterIdLst>
  <p:notesMasterIdLst>
    <p:notesMasterId r:id="rId4"/>
  </p:notesMasterIdLst>
  <p:handoutMasterIdLst>
    <p:handoutMasterId r:id="rId5"/>
  </p:handoutMasterIdLst>
  <p:sldIdLst>
    <p:sldId id="261" r:id="rId2"/>
    <p:sldId id="264" r:id="rId3"/>
  </p:sldIdLst>
  <p:sldSz cx="6858000" cy="9906000" type="A4"/>
  <p:notesSz cx="6738938" cy="9872663"/>
  <p:defaultTextStyle>
    <a:defPPr>
      <a:defRPr lang="ja-JP"/>
    </a:defPPr>
    <a:lvl1pPr algn="l" defTabSz="912980" rtl="0" fontAlgn="base">
      <a:spcBef>
        <a:spcPct val="0"/>
      </a:spcBef>
      <a:spcAft>
        <a:spcPct val="0"/>
      </a:spcAft>
      <a:defRPr kumimoji="1" sz="13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5778" indent="-45578" algn="l" defTabSz="912980" rtl="0" fontAlgn="base">
      <a:spcBef>
        <a:spcPct val="0"/>
      </a:spcBef>
      <a:spcAft>
        <a:spcPct val="0"/>
      </a:spcAft>
      <a:defRPr kumimoji="1" sz="13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2980" indent="-92580" algn="l" defTabSz="912980" rtl="0" fontAlgn="base">
      <a:spcBef>
        <a:spcPct val="0"/>
      </a:spcBef>
      <a:spcAft>
        <a:spcPct val="0"/>
      </a:spcAft>
      <a:defRPr kumimoji="1" sz="13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0181" indent="-139582" algn="l" defTabSz="912980" rtl="0" fontAlgn="base">
      <a:spcBef>
        <a:spcPct val="0"/>
      </a:spcBef>
      <a:spcAft>
        <a:spcPct val="0"/>
      </a:spcAft>
      <a:defRPr kumimoji="1" sz="13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7384" indent="-186584" algn="l" defTabSz="912980" rtl="0" fontAlgn="base">
      <a:spcBef>
        <a:spcPct val="0"/>
      </a:spcBef>
      <a:spcAft>
        <a:spcPct val="0"/>
      </a:spcAft>
      <a:defRPr kumimoji="1" sz="13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050999" algn="l" defTabSz="820400" rtl="0" eaLnBrk="1" latinLnBrk="0" hangingPunct="1">
      <a:defRPr kumimoji="1" sz="13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461199" algn="l" defTabSz="820400" rtl="0" eaLnBrk="1" latinLnBrk="0" hangingPunct="1">
      <a:defRPr kumimoji="1" sz="13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2871399" algn="l" defTabSz="820400" rtl="0" eaLnBrk="1" latinLnBrk="0" hangingPunct="1">
      <a:defRPr kumimoji="1" sz="13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281599" algn="l" defTabSz="820400" rtl="0" eaLnBrk="1" latinLnBrk="0" hangingPunct="1">
      <a:defRPr kumimoji="1" sz="13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6">
          <p15:clr>
            <a:srgbClr val="A4A3A4"/>
          </p15:clr>
        </p15:guide>
        <p15:guide id="2" pos="2449">
          <p15:clr>
            <a:srgbClr val="A4A3A4"/>
          </p15:clr>
        </p15:guide>
        <p15:guide id="3" orient="horz" pos="3120">
          <p15:clr>
            <a:srgbClr val="A4A3A4"/>
          </p15:clr>
        </p15:guide>
        <p15:guide id="4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2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FFF200"/>
    <a:srgbClr val="2EA7F4"/>
    <a:srgbClr val="0068B7"/>
    <a:srgbClr val="00719C"/>
    <a:srgbClr val="8FC31F"/>
    <a:srgbClr val="F39800"/>
    <a:srgbClr val="C30D05"/>
    <a:srgbClr val="FFF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779" autoAdjust="0"/>
    <p:restoredTop sz="99699" autoAdjust="0"/>
  </p:normalViewPr>
  <p:slideViewPr>
    <p:cSldViewPr snapToGrid="0">
      <p:cViewPr>
        <p:scale>
          <a:sx n="100" d="100"/>
          <a:sy n="100" d="100"/>
        </p:scale>
        <p:origin x="858" y="72"/>
      </p:cViewPr>
      <p:guideLst>
        <p:guide orient="horz" pos="3436"/>
        <p:guide pos="2449"/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-2148" y="-108"/>
      </p:cViewPr>
      <p:guideLst>
        <p:guide orient="horz" pos="3110"/>
        <p:guide pos="212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 bwMode="auto">
          <a:xfrm>
            <a:off x="7" y="6"/>
            <a:ext cx="2920789" cy="494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5406" tIns="42697" rIns="85406" bIns="42697" numCol="1" anchor="t" anchorCtr="0" compatLnSpc="1">
            <a:prstTxWarp prst="textNoShape">
              <a:avLst/>
            </a:prstTxWarp>
          </a:bodyPr>
          <a:lstStyle>
            <a:lvl1pPr defTabSz="950812">
              <a:defRPr sz="1000">
                <a:latin typeface="Calibri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 bwMode="auto">
          <a:xfrm>
            <a:off x="3816561" y="6"/>
            <a:ext cx="2920788" cy="494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5406" tIns="42697" rIns="85406" bIns="42697" numCol="1" anchor="t" anchorCtr="0" compatLnSpc="1">
            <a:prstTxWarp prst="textNoShape">
              <a:avLst/>
            </a:prstTxWarp>
          </a:bodyPr>
          <a:lstStyle>
            <a:lvl1pPr algn="r" defTabSz="950812">
              <a:defRPr sz="1000">
                <a:latin typeface="Calibri" pitchFamily="34" charset="0"/>
              </a:defRPr>
            </a:lvl1pPr>
          </a:lstStyle>
          <a:p>
            <a:pPr>
              <a:defRPr/>
            </a:pPr>
            <a:fld id="{ACA3B281-6D69-48B6-B66C-24D38BA8F1CB}" type="datetimeFigureOut">
              <a:rPr lang="ja-JP" altLang="en-US"/>
              <a:pPr>
                <a:defRPr/>
              </a:pPr>
              <a:t>2017/4/17</a:t>
            </a:fld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 bwMode="auto">
          <a:xfrm>
            <a:off x="7" y="9377044"/>
            <a:ext cx="2920789" cy="494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5406" tIns="42697" rIns="85406" bIns="42697" numCol="1" anchor="b" anchorCtr="0" compatLnSpc="1">
            <a:prstTxWarp prst="textNoShape">
              <a:avLst/>
            </a:prstTxWarp>
          </a:bodyPr>
          <a:lstStyle>
            <a:lvl1pPr defTabSz="950812">
              <a:defRPr sz="1000">
                <a:latin typeface="Calibri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 bwMode="auto">
          <a:xfrm>
            <a:off x="3816561" y="9377044"/>
            <a:ext cx="2920788" cy="494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5406" tIns="42697" rIns="85406" bIns="42697" numCol="1" anchor="b" anchorCtr="0" compatLnSpc="1">
            <a:prstTxWarp prst="textNoShape">
              <a:avLst/>
            </a:prstTxWarp>
          </a:bodyPr>
          <a:lstStyle>
            <a:lvl1pPr algn="r" defTabSz="950812">
              <a:defRPr sz="1000">
                <a:latin typeface="Calibri" pitchFamily="34" charset="0"/>
              </a:defRPr>
            </a:lvl1pPr>
          </a:lstStyle>
          <a:p>
            <a:pPr>
              <a:defRPr/>
            </a:pPr>
            <a:fld id="{A3D9082E-8225-47B9-9059-A83AB24AA0FF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10964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 bwMode="auto">
          <a:xfrm>
            <a:off x="7" y="6"/>
            <a:ext cx="2920789" cy="495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50" tIns="45379" rIns="90750" bIns="45379" numCol="1" anchor="t" anchorCtr="0" compatLnSpc="1">
            <a:prstTxWarp prst="textNoShape">
              <a:avLst/>
            </a:prstTxWarp>
          </a:bodyPr>
          <a:lstStyle>
            <a:lvl1pPr defTabSz="950812">
              <a:defRPr sz="1000">
                <a:latin typeface="Calibri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 bwMode="auto">
          <a:xfrm>
            <a:off x="3816561" y="6"/>
            <a:ext cx="2920788" cy="495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50" tIns="45379" rIns="90750" bIns="45379" numCol="1" anchor="t" anchorCtr="0" compatLnSpc="1">
            <a:prstTxWarp prst="textNoShape">
              <a:avLst/>
            </a:prstTxWarp>
          </a:bodyPr>
          <a:lstStyle>
            <a:lvl1pPr algn="r" defTabSz="950812">
              <a:defRPr sz="1000">
                <a:latin typeface="Calibri" pitchFamily="34" charset="0"/>
              </a:defRPr>
            </a:lvl1pPr>
          </a:lstStyle>
          <a:p>
            <a:pPr>
              <a:defRPr/>
            </a:pPr>
            <a:fld id="{2BFA05A7-AC41-4ABB-9F61-AABBCA1A61DB}" type="datetimeFigureOut">
              <a:rPr lang="ja-JP" altLang="en-US"/>
              <a:pPr>
                <a:defRPr/>
              </a:pPr>
              <a:t>2017/4/17</a:t>
            </a:fld>
            <a:endParaRPr lang="en-US" altLang="ja-JP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1900"/>
            <a:ext cx="2308225" cy="3335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7136" tIns="48565" rIns="97136" bIns="48565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 bwMode="auto">
          <a:xfrm>
            <a:off x="673424" y="4751269"/>
            <a:ext cx="5392103" cy="3887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50" tIns="45379" rIns="90750" bIns="45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 bwMode="auto">
          <a:xfrm>
            <a:off x="7" y="9377044"/>
            <a:ext cx="2920789" cy="495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50" tIns="45379" rIns="90750" bIns="45379" numCol="1" anchor="b" anchorCtr="0" compatLnSpc="1">
            <a:prstTxWarp prst="textNoShape">
              <a:avLst/>
            </a:prstTxWarp>
          </a:bodyPr>
          <a:lstStyle>
            <a:lvl1pPr defTabSz="950812">
              <a:defRPr sz="1000">
                <a:latin typeface="Calibri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 bwMode="auto">
          <a:xfrm>
            <a:off x="3816561" y="9377044"/>
            <a:ext cx="2920788" cy="495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50" tIns="45379" rIns="90750" bIns="45379" numCol="1" anchor="b" anchorCtr="0" compatLnSpc="1">
            <a:prstTxWarp prst="textNoShape">
              <a:avLst/>
            </a:prstTxWarp>
          </a:bodyPr>
          <a:lstStyle>
            <a:lvl1pPr algn="r" defTabSz="950812">
              <a:defRPr sz="1000">
                <a:latin typeface="Calibri" pitchFamily="34" charset="0"/>
              </a:defRPr>
            </a:lvl1pPr>
          </a:lstStyle>
          <a:p>
            <a:pPr>
              <a:defRPr/>
            </a:pPr>
            <a:fld id="{E47DE1E7-3669-4DB9-8537-38F4B3A6705F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269452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1298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5778" algn="l" defTabSz="91298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2980" algn="l" defTabSz="91298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0181" algn="l" defTabSz="91298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7384" algn="l" defTabSz="91298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633" algn="l" defTabSz="91425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760" algn="l" defTabSz="91425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887" algn="l" defTabSz="91425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013" algn="l" defTabSz="91425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0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30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40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509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611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713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81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39DDA7-B44D-4580-AD81-316496A7BDDA}" type="datetimeFigureOut">
              <a:rPr lang="en-US" smtClean="0"/>
              <a:pPr>
                <a:defRPr/>
              </a:pPr>
              <a:t>4/17/2017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AAF545-3070-465E-B01E-E0FB3702054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497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08A987-408A-486D-BC9D-1555E9C16E22}" type="datetimeFigureOut">
              <a:rPr lang="en-US" smtClean="0"/>
              <a:pPr>
                <a:defRPr/>
              </a:pPr>
              <a:t>4/17/2017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014955-FE11-4729-87E4-E4FB78DBB0D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265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D4FCA4-8D6B-40AB-BB6B-3B89D26E8354}" type="datetimeFigureOut">
              <a:rPr lang="en-US" smtClean="0"/>
              <a:pPr>
                <a:defRPr/>
              </a:pPr>
              <a:t>4/17/2017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31641-1369-4DA8-9481-94973262C32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1206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D0B111-F1A2-437B-A8DF-3B8A2CF728BA}" type="datetimeFigureOut">
              <a:rPr lang="en-US" smtClean="0"/>
              <a:pPr>
                <a:defRPr/>
              </a:pPr>
              <a:t>4/17/2017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4E8841-A8A8-4141-A175-2F873DF0257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149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0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2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306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4079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5099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6119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7139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28159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0CDBF8-27B6-496E-AFB5-02AB802B9784}" type="datetimeFigureOut">
              <a:rPr lang="en-US" smtClean="0"/>
              <a:pPr>
                <a:defRPr/>
              </a:pPr>
              <a:t>4/17/2017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EEC36D-4490-407E-9716-C74C0FC6C8B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66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8E55CC-BD92-424F-8CCD-F997371C160A}" type="datetimeFigureOut">
              <a:rPr lang="en-US" smtClean="0"/>
              <a:pPr>
                <a:defRPr/>
              </a:pPr>
              <a:t>4/17/2017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CAEC8B-621B-4B19-BF81-398A3B1647D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736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6"/>
            <a:ext cx="3030141" cy="924100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0200" indent="0">
              <a:buNone/>
              <a:defRPr sz="1800" b="1"/>
            </a:lvl2pPr>
            <a:lvl3pPr marL="820400" indent="0">
              <a:buNone/>
              <a:defRPr sz="1600" b="1"/>
            </a:lvl3pPr>
            <a:lvl4pPr marL="1230600" indent="0">
              <a:buNone/>
              <a:defRPr sz="1400" b="1"/>
            </a:lvl4pPr>
            <a:lvl5pPr marL="1640799" indent="0">
              <a:buNone/>
              <a:defRPr sz="1400" b="1"/>
            </a:lvl5pPr>
            <a:lvl6pPr marL="2050999" indent="0">
              <a:buNone/>
              <a:defRPr sz="1400" b="1"/>
            </a:lvl6pPr>
            <a:lvl7pPr marL="2461199" indent="0">
              <a:buNone/>
              <a:defRPr sz="1400" b="1"/>
            </a:lvl7pPr>
            <a:lvl8pPr marL="2871399" indent="0">
              <a:buNone/>
              <a:defRPr sz="1400" b="1"/>
            </a:lvl8pPr>
            <a:lvl9pPr marL="3281599" indent="0">
              <a:buNone/>
              <a:defRPr sz="14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6"/>
            <a:ext cx="3031331" cy="924100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0200" indent="0">
              <a:buNone/>
              <a:defRPr sz="1800" b="1"/>
            </a:lvl2pPr>
            <a:lvl3pPr marL="820400" indent="0">
              <a:buNone/>
              <a:defRPr sz="1600" b="1"/>
            </a:lvl3pPr>
            <a:lvl4pPr marL="1230600" indent="0">
              <a:buNone/>
              <a:defRPr sz="1400" b="1"/>
            </a:lvl4pPr>
            <a:lvl5pPr marL="1640799" indent="0">
              <a:buNone/>
              <a:defRPr sz="1400" b="1"/>
            </a:lvl5pPr>
            <a:lvl6pPr marL="2050999" indent="0">
              <a:buNone/>
              <a:defRPr sz="1400" b="1"/>
            </a:lvl6pPr>
            <a:lvl7pPr marL="2461199" indent="0">
              <a:buNone/>
              <a:defRPr sz="1400" b="1"/>
            </a:lvl7pPr>
            <a:lvl8pPr marL="2871399" indent="0">
              <a:buNone/>
              <a:defRPr sz="1400" b="1"/>
            </a:lvl8pPr>
            <a:lvl9pPr marL="3281599" indent="0">
              <a:buNone/>
              <a:defRPr sz="14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9FD195-2584-4BB6-ADB4-2694FF5F00A6}" type="datetimeFigureOut">
              <a:rPr lang="en-US" smtClean="0"/>
              <a:pPr>
                <a:defRPr/>
              </a:pPr>
              <a:t>4/17/2017</a:t>
            </a:fld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E56593-6D86-4B79-8AB8-3FF5CFF2D04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286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DE3773-3847-4248-8A70-6C292C89E171}" type="datetimeFigureOut">
              <a:rPr lang="en-US" smtClean="0"/>
              <a:pPr>
                <a:defRPr/>
              </a:pPr>
              <a:t>4/17/2017</a:t>
            </a:fld>
            <a:endParaRPr 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452DAF-95D3-40F2-8CC7-A4B9867C5F0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397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B0A1E3-29D5-4596-BCC4-4573EB1B5361}" type="datetimeFigureOut">
              <a:rPr lang="en-US" smtClean="0"/>
              <a:pPr>
                <a:defRPr/>
              </a:pPr>
              <a:t>4/17/2017</a:t>
            </a:fld>
            <a:endParaRPr 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3A01B2-69AB-4867-83B2-81AE8250C39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993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7"/>
            <a:ext cx="2256235" cy="1678516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2" cy="8454497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79"/>
          </a:xfrm>
        </p:spPr>
        <p:txBody>
          <a:bodyPr/>
          <a:lstStyle>
            <a:lvl1pPr marL="0" indent="0">
              <a:buNone/>
              <a:defRPr sz="1300"/>
            </a:lvl1pPr>
            <a:lvl2pPr marL="410200" indent="0">
              <a:buNone/>
              <a:defRPr sz="1100"/>
            </a:lvl2pPr>
            <a:lvl3pPr marL="820400" indent="0">
              <a:buNone/>
              <a:defRPr sz="900"/>
            </a:lvl3pPr>
            <a:lvl4pPr marL="1230600" indent="0">
              <a:buNone/>
              <a:defRPr sz="800"/>
            </a:lvl4pPr>
            <a:lvl5pPr marL="1640799" indent="0">
              <a:buNone/>
              <a:defRPr sz="800"/>
            </a:lvl5pPr>
            <a:lvl6pPr marL="2050999" indent="0">
              <a:buNone/>
              <a:defRPr sz="800"/>
            </a:lvl6pPr>
            <a:lvl7pPr marL="2461199" indent="0">
              <a:buNone/>
              <a:defRPr sz="800"/>
            </a:lvl7pPr>
            <a:lvl8pPr marL="2871399" indent="0">
              <a:buNone/>
              <a:defRPr sz="800"/>
            </a:lvl8pPr>
            <a:lvl9pPr marL="3281599" indent="0">
              <a:buNone/>
              <a:defRPr sz="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8B0024-E4BD-4D8B-B6C5-7AF9EECCF051}" type="datetimeFigureOut">
              <a:rPr lang="en-US" smtClean="0"/>
              <a:pPr>
                <a:defRPr/>
              </a:pPr>
              <a:t>4/17/2017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7BF900-3276-4D56-AE9B-8D8FAC55215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698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1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900"/>
            </a:lvl1pPr>
            <a:lvl2pPr marL="410200" indent="0">
              <a:buNone/>
              <a:defRPr sz="2500"/>
            </a:lvl2pPr>
            <a:lvl3pPr marL="820400" indent="0">
              <a:buNone/>
              <a:defRPr sz="2200"/>
            </a:lvl3pPr>
            <a:lvl4pPr marL="1230600" indent="0">
              <a:buNone/>
              <a:defRPr sz="1800"/>
            </a:lvl4pPr>
            <a:lvl5pPr marL="1640799" indent="0">
              <a:buNone/>
              <a:defRPr sz="1800"/>
            </a:lvl5pPr>
            <a:lvl6pPr marL="2050999" indent="0">
              <a:buNone/>
              <a:defRPr sz="1800"/>
            </a:lvl6pPr>
            <a:lvl7pPr marL="2461199" indent="0">
              <a:buNone/>
              <a:defRPr sz="1800"/>
            </a:lvl7pPr>
            <a:lvl8pPr marL="2871399" indent="0">
              <a:buNone/>
              <a:defRPr sz="1800"/>
            </a:lvl8pPr>
            <a:lvl9pPr marL="3281599" indent="0">
              <a:buNone/>
              <a:defRPr sz="1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9"/>
          </a:xfrm>
        </p:spPr>
        <p:txBody>
          <a:bodyPr/>
          <a:lstStyle>
            <a:lvl1pPr marL="0" indent="0">
              <a:buNone/>
              <a:defRPr sz="1300"/>
            </a:lvl1pPr>
            <a:lvl2pPr marL="410200" indent="0">
              <a:buNone/>
              <a:defRPr sz="1100"/>
            </a:lvl2pPr>
            <a:lvl3pPr marL="820400" indent="0">
              <a:buNone/>
              <a:defRPr sz="900"/>
            </a:lvl3pPr>
            <a:lvl4pPr marL="1230600" indent="0">
              <a:buNone/>
              <a:defRPr sz="800"/>
            </a:lvl4pPr>
            <a:lvl5pPr marL="1640799" indent="0">
              <a:buNone/>
              <a:defRPr sz="800"/>
            </a:lvl5pPr>
            <a:lvl6pPr marL="2050999" indent="0">
              <a:buNone/>
              <a:defRPr sz="800"/>
            </a:lvl6pPr>
            <a:lvl7pPr marL="2461199" indent="0">
              <a:buNone/>
              <a:defRPr sz="800"/>
            </a:lvl7pPr>
            <a:lvl8pPr marL="2871399" indent="0">
              <a:buNone/>
              <a:defRPr sz="800"/>
            </a:lvl8pPr>
            <a:lvl9pPr marL="3281599" indent="0">
              <a:buNone/>
              <a:defRPr sz="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848D78-3BFC-4B7E-9137-99F1EFA0F11E}" type="datetimeFigureOut">
              <a:rPr lang="en-US" smtClean="0"/>
              <a:pPr>
                <a:defRPr/>
              </a:pPr>
              <a:t>4/17/2017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E340CD-1665-47B7-890D-0D44DB2590B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68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82040" tIns="41020" rIns="82040" bIns="410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82040" tIns="41020" rIns="82040" bIns="410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1" y="9181396"/>
            <a:ext cx="1600200" cy="527403"/>
          </a:xfrm>
          <a:prstGeom prst="rect">
            <a:avLst/>
          </a:prstGeom>
        </p:spPr>
        <p:txBody>
          <a:bodyPr vert="horz" lIns="82040" tIns="41020" rIns="82040" bIns="410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2418FDD-C919-469A-B3D1-D7869487AE55}" type="datetimeFigureOut">
              <a:rPr lang="ja-JP" altLang="en-US" smtClean="0"/>
              <a:pPr>
                <a:defRPr/>
              </a:pPr>
              <a:t>2017/4/17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3"/>
          </a:xfrm>
          <a:prstGeom prst="rect">
            <a:avLst/>
          </a:prstGeom>
        </p:spPr>
        <p:txBody>
          <a:bodyPr vert="horz" lIns="82040" tIns="41020" rIns="82040" bIns="410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3"/>
          </a:xfrm>
          <a:prstGeom prst="rect">
            <a:avLst/>
          </a:prstGeom>
        </p:spPr>
        <p:txBody>
          <a:bodyPr vert="horz" lIns="82040" tIns="41020" rIns="82040" bIns="410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ADB15B9-1050-42BF-AA6A-70489C85AA2E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3453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  <p:sldLayoutId id="2147483817" r:id="rId12"/>
  </p:sldLayoutIdLst>
  <p:txStyles>
    <p:titleStyle>
      <a:lvl1pPr algn="ctr" defTabSz="820400" rtl="0" eaLnBrk="1" latinLnBrk="0" hangingPunct="1">
        <a:spcBef>
          <a:spcPct val="0"/>
        </a:spcBef>
        <a:buNone/>
        <a:defRPr kumimoji="1" sz="3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7650" indent="-307650" algn="l" defTabSz="820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66575" indent="-256375" algn="l" defTabSz="820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25500" indent="-205100" algn="l" defTabSz="820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35699" indent="-205100" algn="l" defTabSz="820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45899" indent="-205100" algn="l" defTabSz="820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56099" indent="-205100" algn="l" defTabSz="820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66299" indent="-205100" algn="l" defTabSz="820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76499" indent="-205100" algn="l" defTabSz="820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86699" indent="-205100" algn="l" defTabSz="820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20400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0200" algn="l" defTabSz="820400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0400" algn="l" defTabSz="820400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0600" algn="l" defTabSz="820400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0799" algn="l" defTabSz="820400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50999" algn="l" defTabSz="820400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61199" algn="l" defTabSz="820400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71399" algn="l" defTabSz="820400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81599" algn="l" defTabSz="820400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正方形/長方形 39"/>
          <p:cNvSpPr/>
          <p:nvPr/>
        </p:nvSpPr>
        <p:spPr>
          <a:xfrm>
            <a:off x="0" y="257071"/>
            <a:ext cx="6858000" cy="1092411"/>
          </a:xfrm>
          <a:prstGeom prst="rect">
            <a:avLst/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040" tIns="41020" rIns="82040" bIns="41020" anchor="ctr"/>
          <a:lstStyle/>
          <a:p>
            <a:pPr>
              <a:defRPr/>
            </a:pPr>
            <a:endParaRPr lang="ja-JP" altLang="en-US" sz="1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R P丸ゴシック体E" pitchFamily="50" charset="-128"/>
            </a:endParaRPr>
          </a:p>
        </p:txBody>
      </p:sp>
      <p:pic>
        <p:nvPicPr>
          <p:cNvPr id="16386" name="図 68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  <a14:imgEffect>
                      <a14:brightnessContrast bright="40000" contrast="-2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11195" y="8584870"/>
            <a:ext cx="6858000" cy="1108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66CCFF"/>
            </a:outerShdw>
          </a:effectLst>
        </p:spPr>
      </p:pic>
      <p:sp>
        <p:nvSpPr>
          <p:cNvPr id="2" name="正方形/長方形 39"/>
          <p:cNvSpPr/>
          <p:nvPr/>
        </p:nvSpPr>
        <p:spPr>
          <a:xfrm>
            <a:off x="260154" y="3941797"/>
            <a:ext cx="2793325" cy="255183"/>
          </a:xfrm>
          <a:prstGeom prst="rect">
            <a:avLst/>
          </a:prstGeom>
          <a:solidFill>
            <a:srgbClr val="006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040" tIns="41020" rIns="82040" bIns="41020" anchor="ctr"/>
          <a:lstStyle/>
          <a:p>
            <a:pPr>
              <a:defRPr/>
            </a:pPr>
            <a:r>
              <a:rPr lang="ja-JP" altLang="en-US" sz="1400" dirty="0">
                <a:solidFill>
                  <a:srgbClr val="FFFF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プログラム</a:t>
            </a:r>
          </a:p>
        </p:txBody>
      </p:sp>
      <p:sp>
        <p:nvSpPr>
          <p:cNvPr id="43" name="正方形/長方形 42"/>
          <p:cNvSpPr/>
          <p:nvPr/>
        </p:nvSpPr>
        <p:spPr>
          <a:xfrm>
            <a:off x="250629" y="7416214"/>
            <a:ext cx="2793325" cy="253741"/>
          </a:xfrm>
          <a:prstGeom prst="rect">
            <a:avLst/>
          </a:prstGeom>
          <a:solidFill>
            <a:srgbClr val="006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040" tIns="41020" rIns="82040" bIns="41020" anchor="ctr"/>
          <a:lstStyle/>
          <a:p>
            <a:pPr>
              <a:defRPr/>
            </a:pPr>
            <a:r>
              <a:rPr lang="ja-JP" altLang="en-US" sz="1400" dirty="0" smtClean="0">
                <a:solidFill>
                  <a:srgbClr val="FFFF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</a:t>
            </a:r>
            <a:r>
              <a:rPr lang="ja-JP" altLang="en-US" sz="1400" dirty="0">
                <a:solidFill>
                  <a:srgbClr val="FFFF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申込</a:t>
            </a:r>
            <a:r>
              <a:rPr lang="ja-JP" altLang="en-US" sz="1400" dirty="0" smtClean="0">
                <a:solidFill>
                  <a:srgbClr val="FFFF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み</a:t>
            </a:r>
            <a:endParaRPr lang="ja-JP" altLang="en-US" sz="1400" dirty="0">
              <a:solidFill>
                <a:srgbClr val="FFFFFF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6389" name="正方形/長方形 48"/>
          <p:cNvSpPr>
            <a:spLocks noChangeArrowheads="1"/>
          </p:cNvSpPr>
          <p:nvPr/>
        </p:nvSpPr>
        <p:spPr bwMode="auto">
          <a:xfrm>
            <a:off x="65873" y="8835816"/>
            <a:ext cx="6576568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altLang="ja-JP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(</a:t>
            </a:r>
            <a:r>
              <a:rPr lang="ja-JP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公財</a:t>
            </a:r>
            <a:r>
              <a:rPr lang="en-US" altLang="ja-JP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)</a:t>
            </a:r>
            <a:r>
              <a:rPr lang="ja-JP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静岡県産業振興財団 フーズ・サイエンスセンター</a:t>
            </a:r>
            <a:endParaRPr lang="en-US" altLang="ja-JP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kumimoji="0"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kumimoji="0" lang="ja-JP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　　　　　　　　　　　　　　　　　　　　　　　　　　　　　   </a:t>
            </a:r>
            <a:r>
              <a:rPr lang="ja-JP" altLang="en-US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ｺﾞｼｯｸE" pitchFamily="50" charset="-128"/>
                <a:ea typeface="HGSｺﾞｼｯｸE" pitchFamily="50" charset="-128"/>
              </a:rPr>
              <a:t>〒</a:t>
            </a:r>
            <a:r>
              <a:rPr lang="en-US" altLang="ja-JP" sz="1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ｺﾞｼｯｸE" pitchFamily="50" charset="-128"/>
                <a:ea typeface="HGSｺﾞｼｯｸE" pitchFamily="50" charset="-128"/>
              </a:rPr>
              <a:t>420-0853 </a:t>
            </a:r>
            <a:r>
              <a:rPr lang="ja-JP" altLang="en-US" sz="1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ｺﾞｼｯｸE" pitchFamily="50" charset="-128"/>
                <a:ea typeface="HGSｺﾞｼｯｸE" pitchFamily="50" charset="-128"/>
              </a:rPr>
              <a:t>静岡市葵区追手町</a:t>
            </a:r>
            <a:r>
              <a:rPr lang="en-US" altLang="ja-JP" sz="1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ｺﾞｼｯｸE" pitchFamily="50" charset="-128"/>
                <a:ea typeface="HGSｺﾞｼｯｸE" pitchFamily="50" charset="-128"/>
              </a:rPr>
              <a:t>44-1 </a:t>
            </a:r>
            <a:r>
              <a:rPr kumimoji="0" lang="ja-JP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kumimoji="0" lang="en-US" altLang="ja-JP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　　</a:t>
            </a:r>
            <a:endParaRPr lang="en-US" altLang="ja-JP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6390" name="正方形/長方形 50"/>
          <p:cNvSpPr>
            <a:spLocks noChangeArrowheads="1"/>
          </p:cNvSpPr>
          <p:nvPr/>
        </p:nvSpPr>
        <p:spPr bwMode="auto">
          <a:xfrm>
            <a:off x="180833" y="9263023"/>
            <a:ext cx="6745987" cy="251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lvl="0"/>
            <a:r>
              <a:rPr lang="en-US" altLang="ja-JP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TEL.054-254-4513</a:t>
            </a:r>
            <a:r>
              <a:rPr lang="ja-JP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en-US" altLang="ja-JP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FAX.</a:t>
            </a:r>
            <a:r>
              <a:rPr lang="en-US" altLang="ja-JP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054-253-0019</a:t>
            </a:r>
            <a:r>
              <a:rPr lang="ja-JP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kumimoji="0" lang="ja-JP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メール </a:t>
            </a:r>
            <a:r>
              <a:rPr kumimoji="0" lang="en-US" altLang="ja-JP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newfoods@ric-shizuoka.or.jp</a:t>
            </a:r>
            <a:endParaRPr lang="ja-JP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HGSｺﾞｼｯｸE" pitchFamily="50" charset="-128"/>
              <a:cs typeface="Consolas" pitchFamily="49" charset="0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667396" y="458192"/>
            <a:ext cx="6222107" cy="897682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ts val="6998"/>
              </a:lnSpc>
              <a:defRPr/>
            </a:pPr>
            <a:r>
              <a:rPr lang="ja-JP" altLang="en-US" sz="3600" dirty="0" smtClean="0">
                <a:solidFill>
                  <a:srgbClr val="FFF2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　運動機能性食品</a:t>
            </a:r>
            <a:r>
              <a:rPr lang="ja-JP" altLang="en-US" sz="2900" dirty="0" smtClean="0">
                <a:solidFill>
                  <a:srgbClr val="FFF2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 セミナー</a:t>
            </a:r>
            <a:endParaRPr lang="ja-JP" altLang="en-US" sz="1800" dirty="0">
              <a:solidFill>
                <a:srgbClr val="FFF2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6393" name="Text Box 48"/>
          <p:cNvSpPr txBox="1">
            <a:spLocks noChangeArrowheads="1"/>
          </p:cNvSpPr>
          <p:nvPr/>
        </p:nvSpPr>
        <p:spPr bwMode="auto">
          <a:xfrm>
            <a:off x="617472" y="386701"/>
            <a:ext cx="4994383" cy="282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40" tIns="41020" rIns="82040" bIns="41020">
            <a:spAutoFit/>
          </a:bodyPr>
          <a:lstStyle/>
          <a:p>
            <a:pPr defTabSz="820400">
              <a:spcBef>
                <a:spcPct val="50000"/>
              </a:spcBef>
            </a:pPr>
            <a:r>
              <a:rPr lang="ja-JP" alt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S創英角ｺﾞｼｯｸUB" pitchFamily="50" charset="-128"/>
              </a:rPr>
              <a:t>静岡県フーズ・サイエンスヒルズプロジェクト</a:t>
            </a:r>
            <a:endParaRPr lang="ja-JP" alt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HGS創英角ｺﾞｼｯｸUB" pitchFamily="50" charset="-128"/>
            </a:endParaRPr>
          </a:p>
        </p:txBody>
      </p:sp>
      <p:sp>
        <p:nvSpPr>
          <p:cNvPr id="16424" name="Text Box 325"/>
          <p:cNvSpPr txBox="1">
            <a:spLocks noChangeArrowheads="1"/>
          </p:cNvSpPr>
          <p:nvPr/>
        </p:nvSpPr>
        <p:spPr bwMode="auto">
          <a:xfrm>
            <a:off x="260489" y="7684296"/>
            <a:ext cx="6607370" cy="252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40" tIns="41020" rIns="82040" bIns="41020">
            <a:spAutoFit/>
          </a:bodyPr>
          <a:lstStyle/>
          <a:p>
            <a:pPr defTabSz="820400">
              <a:spcBef>
                <a:spcPct val="50000"/>
              </a:spcBef>
            </a:pPr>
            <a:r>
              <a:rPr lang="ja-JP" altLang="en-US" sz="1000" dirty="0">
                <a:ea typeface="ＭＳ ゴシック" pitchFamily="49" charset="-128"/>
              </a:rPr>
              <a:t>食品関連産業</a:t>
            </a:r>
            <a:r>
              <a:rPr lang="ja-JP" altLang="en-US" sz="1000" dirty="0" smtClean="0">
                <a:ea typeface="ＭＳ ゴシック" pitchFamily="49" charset="-128"/>
              </a:rPr>
              <a:t>企業はじめ、</a:t>
            </a:r>
            <a:r>
              <a:rPr lang="ja-JP" altLang="en-US" sz="1000" dirty="0">
                <a:ea typeface="ＭＳ ゴシック" pitchFamily="49" charset="-128"/>
              </a:rPr>
              <a:t>フーズ・サイエンスヒルズプロジェクトに関心のある</a:t>
            </a:r>
            <a:r>
              <a:rPr lang="ja-JP" altLang="en-US" sz="1000" dirty="0" smtClean="0">
                <a:ea typeface="ＭＳ ゴシック" pitchFamily="49" charset="-128"/>
              </a:rPr>
              <a:t>方どなたでもご参加できます</a:t>
            </a:r>
            <a:r>
              <a:rPr lang="ja-JP" altLang="en-US" sz="1000" dirty="0">
                <a:ea typeface="ＭＳ ゴシック" pitchFamily="49" charset="-128"/>
              </a:rPr>
              <a:t>　</a:t>
            </a:r>
            <a:r>
              <a:rPr lang="ja-JP" altLang="en-US" sz="1100" dirty="0" smtClean="0">
                <a:ea typeface="ＭＳ ゴシック" pitchFamily="49" charset="-128"/>
              </a:rPr>
              <a:t> </a:t>
            </a:r>
            <a:r>
              <a:rPr lang="ja-JP" altLang="en-US" sz="1100" dirty="0">
                <a:ea typeface="ＭＳ ゴシック" pitchFamily="49" charset="-128"/>
              </a:rPr>
              <a:t>　　　　</a:t>
            </a:r>
            <a:r>
              <a:rPr lang="ja-JP" altLang="en-US" sz="1100" dirty="0"/>
              <a:t>　　　　　　　　　　　　　　　　　　　　　</a:t>
            </a:r>
            <a:endParaRPr lang="ja-JP" altLang="en-US" sz="1100" dirty="0">
              <a:ea typeface="ＭＳ ゴシック" pitchFamily="49" charset="-128"/>
            </a:endParaRPr>
          </a:p>
        </p:txBody>
      </p:sp>
      <p:sp>
        <p:nvSpPr>
          <p:cNvPr id="16428" name="Rectangle 75"/>
          <p:cNvSpPr>
            <a:spLocks noChangeArrowheads="1"/>
          </p:cNvSpPr>
          <p:nvPr/>
        </p:nvSpPr>
        <p:spPr bwMode="auto">
          <a:xfrm>
            <a:off x="65873" y="1362013"/>
            <a:ext cx="6705317" cy="86110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82040" tIns="41020" rIns="82040" bIns="41020" anchor="t"/>
          <a:lstStyle/>
          <a:p>
            <a:pPr defTabSz="820400"/>
            <a:r>
              <a:rPr lang="ja-JP" altLang="en-US" sz="1400" b="1" dirty="0"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平成</a:t>
            </a:r>
            <a:r>
              <a:rPr lang="ja-JP" altLang="en-US" sz="1400" b="1" dirty="0" smtClean="0"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２９年　</a:t>
            </a:r>
            <a:r>
              <a:rPr lang="ja-JP" altLang="en-US" sz="2500" b="1" dirty="0" smtClean="0"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５</a:t>
            </a:r>
            <a:r>
              <a:rPr lang="ja-JP" altLang="en-US" sz="1600" b="1" dirty="0" smtClean="0"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月</a:t>
            </a:r>
            <a:r>
              <a:rPr lang="ja-JP" altLang="en-US" sz="2500" b="1" dirty="0" smtClean="0"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１２</a:t>
            </a:r>
            <a:r>
              <a:rPr lang="ja-JP" altLang="en-US" sz="1600" b="1" dirty="0" smtClean="0"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日</a:t>
            </a:r>
            <a:r>
              <a:rPr lang="en-US" altLang="ja-JP" sz="1100" b="1" dirty="0" smtClean="0"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(</a:t>
            </a:r>
            <a:r>
              <a:rPr lang="ja-JP" altLang="en-US" sz="1100" b="1" dirty="0" smtClean="0"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金）</a:t>
            </a:r>
            <a:r>
              <a:rPr lang="ja-JP" altLang="en-US" sz="1100" b="1" dirty="0"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　</a:t>
            </a:r>
            <a:r>
              <a:rPr lang="ja-JP" altLang="en-US" sz="1800" b="1" dirty="0"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１３：１５～</a:t>
            </a:r>
            <a:r>
              <a:rPr lang="ja-JP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（受付  １２：４５～）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820400"/>
            <a:r>
              <a:rPr lang="ja-JP" altLang="en-US" sz="2300" dirty="0" smtClean="0">
                <a:latin typeface="Arial" panose="020B0604020202020204" pitchFamily="34" charset="0"/>
                <a:ea typeface="HG創英角ｺﾞｼｯｸUB" panose="020B0909000000000000" pitchFamily="49" charset="-128"/>
                <a:cs typeface="Arial" panose="020B0604020202020204" pitchFamily="34" charset="0"/>
              </a:rPr>
              <a:t>グランシップ</a:t>
            </a:r>
            <a:r>
              <a:rPr lang="en-US" altLang="ja-JP" sz="1600" b="1" dirty="0" smtClean="0">
                <a:latin typeface="Arial" panose="020B0604020202020204" pitchFamily="34" charset="0"/>
                <a:ea typeface="HG創英角ｺﾞｼｯｸUB" panose="020B0909000000000000" pitchFamily="49" charset="-128"/>
                <a:cs typeface="Arial" panose="020B0604020202020204" pitchFamily="34" charset="0"/>
              </a:rPr>
              <a:t>11F</a:t>
            </a:r>
            <a:r>
              <a:rPr lang="ja-JP" altLang="en-US" sz="1600" dirty="0" smtClean="0">
                <a:latin typeface="Arial" panose="020B0604020202020204" pitchFamily="34" charset="0"/>
                <a:ea typeface="HG創英角ｺﾞｼｯｸUB" panose="020B0909000000000000" pitchFamily="49" charset="-128"/>
                <a:cs typeface="Arial" panose="020B0604020202020204" pitchFamily="34" charset="0"/>
              </a:rPr>
              <a:t>会議ホール</a:t>
            </a:r>
            <a:r>
              <a:rPr lang="ja-JP" altLang="en-US" sz="2300" dirty="0" smtClean="0">
                <a:latin typeface="Arial" panose="020B0604020202020204" pitchFamily="34" charset="0"/>
                <a:ea typeface="HG創英角ｺﾞｼｯｸUB" panose="020B0909000000000000" pitchFamily="49" charset="-128"/>
                <a:cs typeface="Arial" panose="020B0604020202020204" pitchFamily="34" charset="0"/>
              </a:rPr>
              <a:t>風</a:t>
            </a:r>
            <a:r>
              <a:rPr lang="ja-JP" alt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　静岡県コンベンションアーツセンター</a:t>
            </a:r>
            <a:endParaRPr lang="en-US" altLang="ja-JP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820400"/>
            <a:r>
              <a:rPr lang="ja-JP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ja-JP" alt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　　　　　　　　　　　　　　　　　　　　　　　　</a:t>
            </a:r>
            <a:r>
              <a:rPr lang="ja-JP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lang="ja-JP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静岡市駿河</a:t>
            </a:r>
            <a:r>
              <a:rPr lang="ja-JP" alt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区池田</a:t>
            </a:r>
            <a:r>
              <a:rPr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79-4</a:t>
            </a:r>
            <a:r>
              <a:rPr lang="ja-JP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JR</a:t>
            </a:r>
            <a:r>
              <a:rPr lang="ja-JP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東</a:t>
            </a:r>
            <a:r>
              <a:rPr lang="ja-JP" alt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静岡駅すぐ　公共の交通機関をご利用ください）</a:t>
            </a:r>
            <a:endParaRPr lang="en-US" altLang="ja-JP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429" name="Picture 63" descr="point02-00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8994" y="2161943"/>
            <a:ext cx="1538158" cy="633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 Box 325"/>
          <p:cNvSpPr txBox="1">
            <a:spLocks noChangeArrowheads="1"/>
          </p:cNvSpPr>
          <p:nvPr/>
        </p:nvSpPr>
        <p:spPr bwMode="auto">
          <a:xfrm>
            <a:off x="398829" y="4285111"/>
            <a:ext cx="6459171" cy="3114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40" tIns="41020" rIns="82040" bIns="41020">
            <a:spAutoFit/>
          </a:bodyPr>
          <a:lstStyle/>
          <a:p>
            <a:pPr defTabSz="820400">
              <a:spcBef>
                <a:spcPct val="50000"/>
              </a:spcBef>
            </a:pPr>
            <a:r>
              <a:rPr lang="en-US" altLang="ja-JP" sz="1100" dirty="0" smtClean="0"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13:15</a:t>
            </a:r>
            <a:r>
              <a:rPr lang="ja-JP" altLang="en-US" sz="1100" dirty="0"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　ごあいさつ</a:t>
            </a:r>
            <a:endParaRPr lang="en-US" altLang="ja-JP" sz="1000" u="sng" dirty="0">
              <a:latin typeface="Arial" panose="020B0604020202020204" pitchFamily="34" charset="0"/>
              <a:ea typeface="ＭＳ ゴシック" pitchFamily="49" charset="-128"/>
              <a:cs typeface="Arial" panose="020B0604020202020204" pitchFamily="34" charset="0"/>
            </a:endParaRPr>
          </a:p>
          <a:p>
            <a:pPr defTabSz="820400">
              <a:spcBef>
                <a:spcPct val="50000"/>
              </a:spcBef>
            </a:pPr>
            <a:r>
              <a:rPr lang="en-US" altLang="ja-JP" sz="1100" dirty="0" smtClean="0">
                <a:solidFill>
                  <a:prstClr val="black"/>
                </a:solidFill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13:30</a:t>
            </a:r>
            <a:r>
              <a:rPr lang="ja-JP" altLang="en-US" sz="1100" dirty="0">
                <a:solidFill>
                  <a:prstClr val="black"/>
                </a:solidFill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　</a:t>
            </a:r>
            <a:r>
              <a:rPr lang="ja-JP" alt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運動機能性食品の開発と展望</a:t>
            </a:r>
            <a:r>
              <a:rPr lang="ja-JP" altLang="en-US" sz="1100" dirty="0">
                <a:solidFill>
                  <a:prstClr val="black"/>
                </a:solidFill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佐藤隆一郎</a:t>
            </a:r>
            <a:r>
              <a:rPr lang="ja-JP" altLang="en-US" sz="1100" dirty="0" smtClean="0">
                <a:solidFill>
                  <a:prstClr val="black"/>
                </a:solidFill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 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東京</a:t>
            </a:r>
            <a:r>
              <a:rPr lang="ja-JP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大学大学院</a:t>
            </a:r>
            <a:r>
              <a:rPr lang="ja-JP" altLang="en-US" sz="10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農学</a:t>
            </a:r>
            <a:r>
              <a:rPr lang="ja-JP" altLang="en-US" sz="1000" dirty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生命科学研究科</a:t>
            </a:r>
            <a:r>
              <a:rPr lang="ja-JP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教授</a:t>
            </a:r>
            <a:endParaRPr lang="en-US" altLang="ja-JP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defTabSz="820400">
              <a:lnSpc>
                <a:spcPts val="1400"/>
              </a:lnSpc>
              <a:spcBef>
                <a:spcPct val="50000"/>
              </a:spcBef>
            </a:pPr>
            <a:r>
              <a:rPr lang="en-US" altLang="ja-JP" sz="1100" dirty="0" smtClean="0">
                <a:solidFill>
                  <a:prstClr val="black"/>
                </a:solidFill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14:40</a:t>
            </a:r>
            <a:r>
              <a:rPr lang="ja-JP" altLang="en-US" sz="1100" dirty="0">
                <a:solidFill>
                  <a:prstClr val="black"/>
                </a:solidFill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　</a:t>
            </a:r>
            <a:r>
              <a:rPr lang="ja-JP" altLang="en-US" sz="1100" dirty="0" smtClean="0">
                <a:solidFill>
                  <a:prstClr val="black"/>
                </a:solidFill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 </a:t>
            </a:r>
            <a:r>
              <a:rPr lang="ja-JP" altLang="ja-JP" sz="1400" b="1" dirty="0" smtClean="0"/>
              <a:t>茶</a:t>
            </a:r>
            <a:r>
              <a:rPr lang="ja-JP" altLang="ja-JP" sz="1400" b="1" dirty="0"/>
              <a:t>カテキンの運動機能に及ぼす影響と応用展開の課題</a:t>
            </a:r>
            <a:r>
              <a:rPr lang="ja-JP" altLang="en-US" sz="1100" dirty="0">
                <a:solidFill>
                  <a:prstClr val="black"/>
                </a:solidFill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　</a:t>
            </a:r>
            <a:endParaRPr lang="en-US" altLang="ja-JP" sz="1100" dirty="0" smtClean="0">
              <a:solidFill>
                <a:prstClr val="black"/>
              </a:solidFill>
              <a:latin typeface="Arial" panose="020B0604020202020204" pitchFamily="34" charset="0"/>
              <a:ea typeface="ＭＳ ゴシック" pitchFamily="49" charset="-128"/>
              <a:cs typeface="Arial" panose="020B0604020202020204" pitchFamily="34" charset="0"/>
            </a:endParaRPr>
          </a:p>
          <a:p>
            <a:pPr lvl="0" defTabSz="820400">
              <a:lnSpc>
                <a:spcPts val="1400"/>
              </a:lnSpc>
              <a:spcBef>
                <a:spcPct val="50000"/>
              </a:spcBef>
            </a:pPr>
            <a:r>
              <a:rPr lang="ja-JP" altLang="en-US" sz="1100" dirty="0">
                <a:solidFill>
                  <a:prstClr val="black"/>
                </a:solidFill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　</a:t>
            </a:r>
            <a:r>
              <a:rPr lang="ja-JP" altLang="en-US" sz="1100" dirty="0" smtClean="0">
                <a:solidFill>
                  <a:prstClr val="black"/>
                </a:solidFill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　　　　　　　　　 　　</a:t>
            </a:r>
            <a:r>
              <a:rPr lang="ja-JP" altLang="en-US" sz="1100" dirty="0" smtClean="0">
                <a:solidFill>
                  <a:prstClr val="black"/>
                </a:solidFill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　　 </a:t>
            </a:r>
            <a:r>
              <a:rPr lang="ja-JP" altLang="en-US" sz="1100" dirty="0" smtClean="0">
                <a:solidFill>
                  <a:prstClr val="black"/>
                </a:solidFill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時光一郎　</a:t>
            </a:r>
            <a:r>
              <a:rPr lang="ja-JP" altLang="ja-JP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花王</a:t>
            </a:r>
            <a:r>
              <a:rPr lang="ja-JP" altLang="ja-JP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株式会社　研究開発部門　静岡県立大学客員教授</a:t>
            </a:r>
            <a:endParaRPr lang="en-US" altLang="ja-JP" sz="1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820400">
              <a:spcBef>
                <a:spcPct val="50000"/>
              </a:spcBef>
            </a:pPr>
            <a:r>
              <a:rPr lang="en-US" altLang="ja-JP" sz="1100" dirty="0" smtClean="0">
                <a:solidFill>
                  <a:prstClr val="black"/>
                </a:solidFill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15:30</a:t>
            </a:r>
            <a:r>
              <a:rPr lang="ja-JP" altLang="en-US" sz="1100" dirty="0" smtClean="0">
                <a:solidFill>
                  <a:prstClr val="black"/>
                </a:solidFill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　</a:t>
            </a:r>
            <a:r>
              <a:rPr lang="ja-JP" altLang="en-US" sz="1100" dirty="0">
                <a:solidFill>
                  <a:prstClr val="black"/>
                </a:solidFill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 </a:t>
            </a:r>
            <a:r>
              <a:rPr lang="ja-JP" altLang="en-US" sz="1100" dirty="0" smtClean="0">
                <a:solidFill>
                  <a:prstClr val="black"/>
                </a:solidFill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 </a:t>
            </a:r>
            <a:r>
              <a:rPr lang="ja-JP" altLang="en-US" sz="1200" dirty="0" smtClean="0"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成果発表会</a:t>
            </a:r>
            <a:r>
              <a:rPr lang="ja-JP" altLang="en-US" sz="1400" b="1" dirty="0" smtClean="0"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　</a:t>
            </a:r>
            <a:r>
              <a:rPr lang="ja-JP" altLang="en-US" sz="1100" dirty="0" smtClean="0"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世界を結ぶ韓国・静岡県フーズ・サイエンスツアー報告ほか</a:t>
            </a:r>
            <a:endParaRPr lang="en-US" altLang="ja-JP" sz="1100" dirty="0" smtClean="0">
              <a:latin typeface="Arial" panose="020B0604020202020204" pitchFamily="34" charset="0"/>
              <a:ea typeface="ＭＳ ゴシック" pitchFamily="49" charset="-128"/>
              <a:cs typeface="Arial" panose="020B0604020202020204" pitchFamily="34" charset="0"/>
            </a:endParaRPr>
          </a:p>
          <a:p>
            <a:pPr defTabSz="820400">
              <a:spcBef>
                <a:spcPct val="50000"/>
              </a:spcBef>
            </a:pPr>
            <a:r>
              <a:rPr lang="en-US" altLang="ja-JP" sz="1100" dirty="0" smtClean="0">
                <a:solidFill>
                  <a:prstClr val="black"/>
                </a:solidFill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15:50</a:t>
            </a:r>
            <a:r>
              <a:rPr lang="ja-JP" altLang="en-US" sz="1400" dirty="0">
                <a:solidFill>
                  <a:prstClr val="black"/>
                </a:solidFill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　</a:t>
            </a:r>
            <a:r>
              <a:rPr lang="ja-JP" altLang="en-US" sz="1400" b="1" dirty="0" smtClean="0"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プレミアム・セッション </a:t>
            </a:r>
            <a:r>
              <a:rPr lang="en-US" altLang="ja-JP" sz="1100" dirty="0" smtClean="0"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(</a:t>
            </a:r>
            <a:r>
              <a:rPr lang="ja-JP" altLang="en-US" sz="1100" dirty="0" smtClean="0"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県関連施策紹介と意見交換</a:t>
            </a:r>
            <a:r>
              <a:rPr lang="en-US" altLang="ja-JP" sz="1100" dirty="0" smtClean="0"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)</a:t>
            </a:r>
            <a:r>
              <a:rPr lang="ja-JP" altLang="en-US" sz="1100" dirty="0"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　</a:t>
            </a:r>
            <a:endParaRPr lang="en-US" altLang="ja-JP" sz="1100" dirty="0">
              <a:latin typeface="Arial" panose="020B0604020202020204" pitchFamily="34" charset="0"/>
              <a:ea typeface="ＭＳ ゴシック" pitchFamily="49" charset="-128"/>
              <a:cs typeface="Arial" panose="020B0604020202020204" pitchFamily="34" charset="0"/>
            </a:endParaRPr>
          </a:p>
          <a:p>
            <a:pPr lvl="0" defTabSz="820400">
              <a:spcBef>
                <a:spcPct val="50000"/>
              </a:spcBef>
            </a:pPr>
            <a:r>
              <a:rPr lang="ja-JP" altLang="en-US" sz="1100" dirty="0" smtClean="0"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　　　　</a:t>
            </a:r>
            <a:r>
              <a:rPr lang="ja-JP" altLang="en-US" sz="1100" dirty="0">
                <a:solidFill>
                  <a:prstClr val="black"/>
                </a:solidFill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　　座長：堀川知</a:t>
            </a:r>
            <a:r>
              <a:rPr lang="ja-JP" altLang="en-US" sz="1000" dirty="0">
                <a:solidFill>
                  <a:prstClr val="black"/>
                </a:solidFill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廣 </a:t>
            </a:r>
            <a:r>
              <a:rPr lang="ja-JP" altLang="en-US" sz="1000" dirty="0" smtClean="0">
                <a:solidFill>
                  <a:prstClr val="black"/>
                </a:solidFill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フーズ</a:t>
            </a:r>
            <a:r>
              <a:rPr lang="ja-JP" altLang="en-US" sz="1000" dirty="0">
                <a:solidFill>
                  <a:prstClr val="black"/>
                </a:solidFill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・サイエンスセンター長 </a:t>
            </a:r>
            <a:endParaRPr lang="en-US" altLang="ja-JP" sz="1100" dirty="0">
              <a:solidFill>
                <a:prstClr val="black"/>
              </a:solidFill>
              <a:latin typeface="Arial" panose="020B0604020202020204" pitchFamily="34" charset="0"/>
              <a:ea typeface="ＭＳ ゴシック" pitchFamily="49" charset="-128"/>
              <a:cs typeface="Arial" panose="020B0604020202020204" pitchFamily="34" charset="0"/>
            </a:endParaRPr>
          </a:p>
          <a:p>
            <a:pPr defTabSz="820400">
              <a:spcBef>
                <a:spcPct val="50000"/>
              </a:spcBef>
            </a:pPr>
            <a:r>
              <a:rPr lang="ja-JP" altLang="en-US" sz="1100" dirty="0" smtClean="0"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　　　　</a:t>
            </a:r>
            <a:r>
              <a:rPr lang="ja-JP" altLang="en-US" sz="1100" dirty="0" smtClean="0"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  <a:sym typeface="Wingdings" panose="05000000000000000000" pitchFamily="2" charset="2"/>
              </a:rPr>
              <a:t>　</a:t>
            </a:r>
            <a:r>
              <a:rPr lang="ja-JP" altLang="en-US" sz="1100" dirty="0" smtClean="0"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静岡県</a:t>
            </a:r>
            <a:r>
              <a:rPr lang="ja-JP" altLang="en-US" sz="1100" dirty="0"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の健康寿命の</a:t>
            </a:r>
            <a:r>
              <a:rPr lang="ja-JP" altLang="en-US" sz="1100" dirty="0" smtClean="0"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延ばし方  ・・・・・静岡県健康福祉部</a:t>
            </a:r>
            <a:endParaRPr lang="en-US" altLang="ja-JP" sz="1100" dirty="0" smtClean="0">
              <a:latin typeface="Arial" panose="020B0604020202020204" pitchFamily="34" charset="0"/>
              <a:ea typeface="ＭＳ ゴシック" pitchFamily="49" charset="-128"/>
              <a:cs typeface="Arial" panose="020B0604020202020204" pitchFamily="34" charset="0"/>
            </a:endParaRPr>
          </a:p>
          <a:p>
            <a:pPr defTabSz="820400">
              <a:spcBef>
                <a:spcPct val="50000"/>
              </a:spcBef>
            </a:pPr>
            <a:r>
              <a:rPr lang="ja-JP" altLang="en-US" sz="1100" dirty="0"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　</a:t>
            </a:r>
            <a:r>
              <a:rPr lang="ja-JP" altLang="en-US" sz="1100" dirty="0" smtClean="0"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　　　</a:t>
            </a:r>
            <a:r>
              <a:rPr lang="ja-JP" altLang="en-US" sz="1100" dirty="0"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  <a:sym typeface="Wingdings" panose="05000000000000000000" pitchFamily="2" charset="2"/>
              </a:rPr>
              <a:t>　</a:t>
            </a:r>
            <a:r>
              <a:rPr lang="ja-JP" altLang="en-US" sz="1100" dirty="0" smtClean="0"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アスリート</a:t>
            </a:r>
            <a:r>
              <a:rPr lang="ja-JP" altLang="en-US" sz="1100" dirty="0"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の憧れを</a:t>
            </a:r>
            <a:r>
              <a:rPr lang="ja-JP" altLang="en-US" sz="1100" dirty="0" smtClean="0"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呼ぶ  ふじのくに・・静岡県文化・観光部</a:t>
            </a:r>
            <a:endParaRPr lang="en-US" altLang="ja-JP" sz="1100" dirty="0" smtClean="0">
              <a:latin typeface="Arial" panose="020B0604020202020204" pitchFamily="34" charset="0"/>
              <a:ea typeface="ＭＳ ゴシック" pitchFamily="49" charset="-128"/>
              <a:cs typeface="Arial" panose="020B0604020202020204" pitchFamily="34" charset="0"/>
            </a:endParaRPr>
          </a:p>
          <a:p>
            <a:pPr defTabSz="820400">
              <a:spcBef>
                <a:spcPct val="50000"/>
              </a:spcBef>
            </a:pPr>
            <a:r>
              <a:rPr lang="ja-JP" altLang="en-US" sz="1100" dirty="0"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　</a:t>
            </a:r>
            <a:r>
              <a:rPr lang="ja-JP" altLang="en-US" sz="1100" dirty="0" smtClean="0"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　　　</a:t>
            </a:r>
            <a:r>
              <a:rPr lang="ja-JP" altLang="en-US" sz="1100" dirty="0" smtClean="0"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  <a:sym typeface="Wingdings" panose="05000000000000000000" pitchFamily="2" charset="2"/>
              </a:rPr>
              <a:t>　</a:t>
            </a:r>
            <a:r>
              <a:rPr lang="ja-JP" altLang="en-US" sz="1100" dirty="0" smtClean="0"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健康づくり</a:t>
            </a:r>
            <a:r>
              <a:rPr lang="ja-JP" altLang="en-US" sz="1100" dirty="0"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へのビジネス</a:t>
            </a:r>
            <a:r>
              <a:rPr lang="ja-JP" altLang="en-US" sz="1100" dirty="0" smtClean="0"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展開  ・・・・・㈱竹屋旅館（ホテルクエスト清水）</a:t>
            </a:r>
            <a:endParaRPr lang="en-US" altLang="ja-JP" sz="1100" dirty="0" smtClean="0">
              <a:latin typeface="Arial" panose="020B0604020202020204" pitchFamily="34" charset="0"/>
              <a:ea typeface="ＭＳ ゴシック" pitchFamily="49" charset="-128"/>
              <a:cs typeface="Arial" panose="020B0604020202020204" pitchFamily="34" charset="0"/>
            </a:endParaRPr>
          </a:p>
          <a:p>
            <a:pPr defTabSz="820400">
              <a:spcBef>
                <a:spcPct val="50000"/>
              </a:spcBef>
            </a:pPr>
            <a:r>
              <a:rPr lang="en-US" altLang="ja-JP" sz="1100" dirty="0" smtClean="0">
                <a:solidFill>
                  <a:prstClr val="black"/>
                </a:solidFill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17:15</a:t>
            </a:r>
            <a:r>
              <a:rPr lang="ja-JP" altLang="en-US" sz="1100" dirty="0">
                <a:solidFill>
                  <a:prstClr val="black"/>
                </a:solidFill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　</a:t>
            </a:r>
            <a:r>
              <a:rPr lang="ja-JP" altLang="en-US" sz="1100" dirty="0" smtClean="0">
                <a:solidFill>
                  <a:prstClr val="black"/>
                </a:solidFill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プレミアム交流会  </a:t>
            </a:r>
            <a:r>
              <a:rPr lang="en-US" altLang="ja-JP" sz="1100" dirty="0" smtClean="0">
                <a:solidFill>
                  <a:prstClr val="black"/>
                </a:solidFill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(</a:t>
            </a:r>
            <a:r>
              <a:rPr lang="ja-JP" altLang="en-US" sz="1100" dirty="0" smtClean="0">
                <a:solidFill>
                  <a:prstClr val="black"/>
                </a:solidFill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グランシップ１</a:t>
            </a:r>
            <a:r>
              <a:rPr lang="en-US" altLang="ja-JP" sz="1100" dirty="0" smtClean="0">
                <a:solidFill>
                  <a:prstClr val="black"/>
                </a:solidFill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F</a:t>
            </a:r>
            <a:r>
              <a:rPr lang="ja-JP" altLang="en-US" sz="1100" dirty="0" smtClean="0">
                <a:solidFill>
                  <a:prstClr val="black"/>
                </a:solidFill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カフェテリア　</a:t>
            </a:r>
            <a:r>
              <a:rPr lang="ja-JP" altLang="en-US" sz="1000" dirty="0" smtClean="0">
                <a:solidFill>
                  <a:prstClr val="black"/>
                </a:solidFill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会費</a:t>
            </a:r>
            <a:r>
              <a:rPr lang="en-US" altLang="ja-JP" sz="1000" dirty="0" smtClean="0">
                <a:solidFill>
                  <a:prstClr val="black"/>
                </a:solidFill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3,000</a:t>
            </a:r>
            <a:r>
              <a:rPr lang="ja-JP" altLang="en-US" sz="1000" dirty="0" smtClean="0">
                <a:solidFill>
                  <a:prstClr val="black"/>
                </a:solidFill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円</a:t>
            </a:r>
            <a:r>
              <a:rPr lang="en-US" altLang="ja-JP" sz="1000" dirty="0" smtClean="0">
                <a:solidFill>
                  <a:prstClr val="black"/>
                </a:solidFill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)</a:t>
            </a:r>
            <a:r>
              <a:rPr lang="ja-JP" altLang="en-US" sz="1000" dirty="0">
                <a:solidFill>
                  <a:prstClr val="black"/>
                </a:solidFill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　　　（</a:t>
            </a:r>
            <a:r>
              <a:rPr lang="en-US" altLang="ja-JP" sz="1000" dirty="0" smtClean="0">
                <a:solidFill>
                  <a:prstClr val="black"/>
                </a:solidFill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18:15  </a:t>
            </a:r>
            <a:r>
              <a:rPr lang="ja-JP" altLang="en-US" sz="1000" dirty="0">
                <a:solidFill>
                  <a:prstClr val="black"/>
                </a:solidFill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終了予定）</a:t>
            </a:r>
            <a:r>
              <a:rPr lang="ja-JP" altLang="en-US" sz="1100" dirty="0">
                <a:solidFill>
                  <a:prstClr val="black"/>
                </a:solidFill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　　　　　　　　　　　　　　　　　　　　　　　　　　　　　　　　　　　　</a:t>
            </a:r>
            <a:endParaRPr lang="ja-JP" altLang="en-US" sz="900" dirty="0">
              <a:latin typeface="Arial" panose="020B0604020202020204" pitchFamily="34" charset="0"/>
              <a:ea typeface="ＭＳ 明朝" pitchFamily="17" charset="-128"/>
              <a:cs typeface="Arial" panose="020B0604020202020204" pitchFamily="34" charset="0"/>
            </a:endParaRPr>
          </a:p>
        </p:txBody>
      </p:sp>
      <p:sp>
        <p:nvSpPr>
          <p:cNvPr id="24" name="正方形/長方形 39"/>
          <p:cNvSpPr/>
          <p:nvPr/>
        </p:nvSpPr>
        <p:spPr>
          <a:xfrm>
            <a:off x="-8070" y="3927300"/>
            <a:ext cx="273178" cy="255183"/>
          </a:xfrm>
          <a:prstGeom prst="flowChartDecision">
            <a:avLst/>
          </a:prstGeom>
          <a:solidFill>
            <a:srgbClr val="006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040" tIns="41020" rIns="82040" bIns="41020" anchor="ctr"/>
          <a:lstStyle/>
          <a:p>
            <a:pPr>
              <a:defRPr/>
            </a:pPr>
            <a:endParaRPr lang="ja-JP" altLang="en-US" sz="1400" dirty="0">
              <a:solidFill>
                <a:srgbClr val="FFFFFF"/>
              </a:solidFill>
              <a:ea typeface="AR P丸ゴシック体E" pitchFamily="50" charset="-128"/>
            </a:endParaRPr>
          </a:p>
        </p:txBody>
      </p:sp>
      <p:sp>
        <p:nvSpPr>
          <p:cNvPr id="25" name="正方形/長方形 39"/>
          <p:cNvSpPr/>
          <p:nvPr/>
        </p:nvSpPr>
        <p:spPr>
          <a:xfrm>
            <a:off x="-8582" y="7414332"/>
            <a:ext cx="273178" cy="255183"/>
          </a:xfrm>
          <a:prstGeom prst="flowChartDecision">
            <a:avLst/>
          </a:prstGeom>
          <a:solidFill>
            <a:srgbClr val="006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040" tIns="41020" rIns="82040" bIns="41020" anchor="ctr"/>
          <a:lstStyle/>
          <a:p>
            <a:pPr>
              <a:defRPr/>
            </a:pPr>
            <a:endParaRPr lang="ja-JP" altLang="en-US" sz="1400" dirty="0">
              <a:solidFill>
                <a:srgbClr val="FFFFFF"/>
              </a:solidFill>
              <a:ea typeface="AR P丸ゴシック体E" pitchFamily="50" charset="-128"/>
            </a:endParaRPr>
          </a:p>
        </p:txBody>
      </p:sp>
      <p:sp>
        <p:nvSpPr>
          <p:cNvPr id="27" name="Rectangle 75"/>
          <p:cNvSpPr>
            <a:spLocks noChangeArrowheads="1"/>
          </p:cNvSpPr>
          <p:nvPr/>
        </p:nvSpPr>
        <p:spPr bwMode="auto">
          <a:xfrm>
            <a:off x="319450" y="2392971"/>
            <a:ext cx="6247596" cy="141898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82040" tIns="41020" rIns="82040" bIns="41020" anchor="t"/>
          <a:lstStyle/>
          <a:p>
            <a:pPr defTabSz="820400">
              <a:lnSpc>
                <a:spcPts val="2692"/>
              </a:lnSpc>
            </a:pPr>
            <a:r>
              <a:rPr lang="ja-JP" altLang="en-US" sz="1600" dirty="0"/>
              <a:t>　　　　　　　　</a:t>
            </a:r>
            <a:r>
              <a:rPr lang="ja-JP" altLang="en-US" sz="1600" dirty="0" smtClean="0"/>
              <a:t>　　アスリートからロコモまで、健康長寿</a:t>
            </a:r>
            <a:r>
              <a:rPr lang="ja-JP" altLang="en-US" sz="1600" b="1" dirty="0" smtClean="0"/>
              <a:t>には</a:t>
            </a:r>
            <a:r>
              <a:rPr lang="ja-JP" altLang="en-US" sz="1800" b="1" dirty="0"/>
              <a:t>理由</a:t>
            </a:r>
            <a:r>
              <a:rPr lang="ja-JP" altLang="en-US" sz="1600" b="1" dirty="0"/>
              <a:t>がある！</a:t>
            </a:r>
            <a:endParaRPr lang="en-US" altLang="ja-JP" sz="1600" dirty="0"/>
          </a:p>
          <a:p>
            <a:pPr defTabSz="820400">
              <a:lnSpc>
                <a:spcPts val="1800"/>
              </a:lnSpc>
            </a:pPr>
            <a:r>
              <a:rPr lang="ja-JP" altLang="en-US" dirty="0" smtClean="0"/>
              <a:t>近づく東京五輪・パラリンピック</a:t>
            </a:r>
            <a:r>
              <a:rPr lang="ja-JP" altLang="en-US" dirty="0"/>
              <a:t>、誰もが気に</a:t>
            </a:r>
            <a:r>
              <a:rPr lang="ja-JP" altLang="en-US" dirty="0" smtClean="0"/>
              <a:t>なる</a:t>
            </a:r>
            <a:r>
              <a:rPr lang="ja-JP" altLang="en-US" dirty="0"/>
              <a:t>健康</a:t>
            </a:r>
            <a:r>
              <a:rPr lang="ja-JP" altLang="en-US" dirty="0" smtClean="0"/>
              <a:t>長寿。</a:t>
            </a:r>
            <a:endParaRPr lang="en-US" altLang="ja-JP" dirty="0" smtClean="0"/>
          </a:p>
          <a:p>
            <a:pPr defTabSz="820400">
              <a:lnSpc>
                <a:spcPts val="1800"/>
              </a:lnSpc>
            </a:pPr>
            <a:r>
              <a:rPr lang="ja-JP" altLang="en-US" dirty="0" smtClean="0"/>
              <a:t>運動への関心の高まりを契機とした食品開発</a:t>
            </a:r>
            <a:r>
              <a:rPr lang="ja-JP" altLang="en-US" dirty="0"/>
              <a:t>と生活習慣</a:t>
            </a:r>
            <a:r>
              <a:rPr lang="ja-JP" altLang="en-US" dirty="0" smtClean="0"/>
              <a:t>改善の好機。</a:t>
            </a:r>
            <a:endParaRPr lang="en-US" altLang="ja-JP" dirty="0" smtClean="0"/>
          </a:p>
          <a:p>
            <a:pPr defTabSz="820400">
              <a:lnSpc>
                <a:spcPts val="1800"/>
              </a:lnSpc>
            </a:pPr>
            <a:r>
              <a:rPr lang="ja-JP" altLang="en-US" dirty="0"/>
              <a:t>豊かな静岡県の特産品をおいしく</a:t>
            </a:r>
            <a:r>
              <a:rPr lang="ja-JP" altLang="en-US" dirty="0" smtClean="0"/>
              <a:t>食べて、心</a:t>
            </a:r>
            <a:r>
              <a:rPr lang="ja-JP" altLang="en-US" dirty="0"/>
              <a:t>と体を動かす適切な食習慣。</a:t>
            </a:r>
            <a:endParaRPr lang="en-US" altLang="ja-JP" dirty="0"/>
          </a:p>
          <a:p>
            <a:pPr defTabSz="820400">
              <a:lnSpc>
                <a:spcPts val="1800"/>
              </a:lnSpc>
            </a:pPr>
            <a:r>
              <a:rPr lang="ja-JP" altLang="en-US" dirty="0" smtClean="0"/>
              <a:t>学術</a:t>
            </a:r>
            <a:r>
              <a:rPr lang="ja-JP" altLang="en-US" dirty="0"/>
              <a:t>と県施策の</a:t>
            </a:r>
            <a:r>
              <a:rPr lang="ja-JP" altLang="en-US" dirty="0" smtClean="0"/>
              <a:t>第一人者にお話しいただき、交流会ではプレミアムな情報交換を行います。</a:t>
            </a:r>
            <a:endParaRPr lang="en-US" altLang="ja-JP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088051" y="2355710"/>
            <a:ext cx="657797" cy="195659"/>
          </a:xfrm>
          <a:prstGeom prst="rect">
            <a:avLst/>
          </a:prstGeom>
          <a:noFill/>
        </p:spPr>
        <p:txBody>
          <a:bodyPr wrap="square" lIns="82040" tIns="41020" rIns="82040" bIns="41020" rtlCol="0">
            <a:spAutoFit/>
          </a:bodyPr>
          <a:lstStyle/>
          <a:p>
            <a:pPr algn="ctr"/>
            <a:r>
              <a:rPr lang="ja-JP" altLang="en-US" sz="700" dirty="0" smtClean="0"/>
              <a:t>わ </a:t>
            </a:r>
            <a:r>
              <a:rPr lang="ja-JP" altLang="en-US" sz="700" dirty="0"/>
              <a:t>　　け</a:t>
            </a:r>
          </a:p>
        </p:txBody>
      </p:sp>
      <p:pic>
        <p:nvPicPr>
          <p:cNvPr id="1026" name="Picture 2" descr="X:\フーズ・サイエンス\FSP推進スタッフ（X）\00共通\ロゴマーク\ロゴマーク（透明）.png"/>
          <p:cNvPicPr preferRelativeResize="0"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915" y="411433"/>
            <a:ext cx="545070" cy="797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タイトル 4"/>
          <p:cNvSpPr txBox="1">
            <a:spLocks/>
          </p:cNvSpPr>
          <p:nvPr/>
        </p:nvSpPr>
        <p:spPr bwMode="auto">
          <a:xfrm>
            <a:off x="16896" y="9629664"/>
            <a:ext cx="6858000" cy="341524"/>
          </a:xfrm>
          <a:prstGeom prst="rect">
            <a:avLst/>
          </a:prstGeom>
          <a:solidFill>
            <a:srgbClr val="66CCFF"/>
          </a:solidFill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226094" tIns="0" rIns="82040" bIns="41020" anchor="ctr"/>
          <a:lstStyle>
            <a:lvl1pPr defTabSz="514350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385763" indent="-128588" defTabSz="514350">
              <a:lnSpc>
                <a:spcPct val="90000"/>
              </a:lnSpc>
              <a:spcBef>
                <a:spcPts val="2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642938" indent="-128588" defTabSz="514350">
              <a:lnSpc>
                <a:spcPct val="90000"/>
              </a:lnSpc>
              <a:spcBef>
                <a:spcPts val="275"/>
              </a:spcBef>
              <a:buFont typeface="Arial" panose="020B0604020202020204" pitchFamily="34" charset="0"/>
              <a:buChar char="•"/>
              <a:defRPr kumimoji="1"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900113" indent="-128588" defTabSz="514350">
              <a:lnSpc>
                <a:spcPct val="90000"/>
              </a:lnSpc>
              <a:spcBef>
                <a:spcPts val="275"/>
              </a:spcBef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1157288" indent="-128588" defTabSz="514350">
              <a:lnSpc>
                <a:spcPct val="90000"/>
              </a:lnSpc>
              <a:spcBef>
                <a:spcPts val="275"/>
              </a:spcBef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1614488" indent="-128588" defTabSz="514350" eaLnBrk="0" fontAlgn="base" hangingPunct="0">
              <a:lnSpc>
                <a:spcPct val="90000"/>
              </a:lnSpc>
              <a:spcBef>
                <a:spcPts val="2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071688" indent="-128588" defTabSz="514350" eaLnBrk="0" fontAlgn="base" hangingPunct="0">
              <a:lnSpc>
                <a:spcPct val="90000"/>
              </a:lnSpc>
              <a:spcBef>
                <a:spcPts val="2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2528888" indent="-128588" defTabSz="514350" eaLnBrk="0" fontAlgn="base" hangingPunct="0">
              <a:lnSpc>
                <a:spcPct val="90000"/>
              </a:lnSpc>
              <a:spcBef>
                <a:spcPts val="2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2986088" indent="-128588" defTabSz="514350" eaLnBrk="0" fontAlgn="base" hangingPunct="0">
              <a:lnSpc>
                <a:spcPct val="90000"/>
              </a:lnSpc>
              <a:spcBef>
                <a:spcPts val="2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ja-JP" altLang="en-US" sz="1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主催</a:t>
            </a:r>
            <a:r>
              <a:rPr lang="ja-JP" altLang="en-US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zh-TW" altLang="en-US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静岡県 </a:t>
            </a:r>
            <a:r>
              <a:rPr lang="ja-JP" altLang="en-US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zh-TW" altLang="en-US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静岡市 </a:t>
            </a:r>
            <a:r>
              <a:rPr lang="ja-JP" altLang="en-US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島田市　 </a:t>
            </a:r>
            <a:r>
              <a:rPr lang="zh-TW" altLang="en-US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焼津市 </a:t>
            </a:r>
            <a:r>
              <a:rPr lang="ja-JP" altLang="en-US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zh-TW" altLang="en-US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藤枝市 </a:t>
            </a:r>
            <a:r>
              <a:rPr lang="ja-JP" altLang="en-US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zh-TW" altLang="en-US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牧之原市 </a:t>
            </a:r>
            <a:r>
              <a:rPr lang="en-US" altLang="zh-TW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zh-TW" altLang="en-US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公財</a:t>
            </a:r>
            <a:r>
              <a:rPr lang="en-US" altLang="zh-TW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r>
              <a:rPr lang="zh-TW" altLang="en-US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静岡県産業振興</a:t>
            </a:r>
            <a:r>
              <a:rPr lang="zh-TW" altLang="en-US" sz="1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財団</a:t>
            </a:r>
            <a:endParaRPr lang="en-US" altLang="zh-TW" sz="1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稲妻 2"/>
          <p:cNvSpPr/>
          <p:nvPr/>
        </p:nvSpPr>
        <p:spPr>
          <a:xfrm rot="5777830">
            <a:off x="5517759" y="160633"/>
            <a:ext cx="1251468" cy="1296063"/>
          </a:xfrm>
          <a:prstGeom prst="lightningBol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511125" y="498357"/>
            <a:ext cx="131922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800" b="1" dirty="0" smtClean="0"/>
              <a:t>参加者</a:t>
            </a:r>
            <a:endParaRPr kumimoji="1" lang="en-US" altLang="ja-JP" sz="1800" b="1" dirty="0" smtClean="0"/>
          </a:p>
          <a:p>
            <a:pPr algn="ctr"/>
            <a:r>
              <a:rPr kumimoji="1" lang="ja-JP" altLang="en-US" sz="1600" b="1" dirty="0" smtClean="0"/>
              <a:t>募集</a:t>
            </a:r>
            <a:endParaRPr kumimoji="1" lang="en-US" altLang="ja-JP" sz="1600" b="1" dirty="0" smtClean="0"/>
          </a:p>
        </p:txBody>
      </p:sp>
      <p:sp>
        <p:nvSpPr>
          <p:cNvPr id="22" name="Text Box 325"/>
          <p:cNvSpPr txBox="1">
            <a:spLocks noChangeArrowheads="1"/>
          </p:cNvSpPr>
          <p:nvPr/>
        </p:nvSpPr>
        <p:spPr bwMode="auto">
          <a:xfrm>
            <a:off x="250629" y="7906066"/>
            <a:ext cx="5901688" cy="590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40" tIns="41020" rIns="82040" bIns="41020">
            <a:spAutoFit/>
          </a:bodyPr>
          <a:lstStyle/>
          <a:p>
            <a:pPr defTabSz="820400">
              <a:spcBef>
                <a:spcPts val="0"/>
              </a:spcBef>
            </a:pPr>
            <a:r>
              <a:rPr lang="ja-JP" altLang="en-US" sz="1100" dirty="0"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・裏面のフォーマットに必要事項を記入のうえ、下記お申込み先</a:t>
            </a:r>
            <a:r>
              <a:rPr lang="ja-JP" altLang="en-US" sz="1100" dirty="0" smtClean="0"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まで</a:t>
            </a:r>
            <a:r>
              <a:rPr lang="en-US" altLang="ja-JP" sz="1100" dirty="0" smtClean="0"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FAX</a:t>
            </a:r>
            <a:r>
              <a:rPr lang="ja-JP" altLang="en-US" sz="1100" dirty="0" smtClean="0"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して</a:t>
            </a:r>
            <a:r>
              <a:rPr lang="ja-JP" altLang="en-US" sz="1100" dirty="0"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ください</a:t>
            </a:r>
            <a:endParaRPr lang="en-US" altLang="ja-JP" sz="1100" dirty="0">
              <a:latin typeface="Arial" panose="020B0604020202020204" pitchFamily="34" charset="0"/>
              <a:ea typeface="ＭＳ ゴシック" pitchFamily="49" charset="-128"/>
              <a:cs typeface="Arial" panose="020B0604020202020204" pitchFamily="34" charset="0"/>
            </a:endParaRPr>
          </a:p>
          <a:p>
            <a:pPr defTabSz="820400">
              <a:spcBef>
                <a:spcPts val="0"/>
              </a:spcBef>
            </a:pPr>
            <a:r>
              <a:rPr lang="ja-JP" altLang="en-US" sz="1100" dirty="0" smtClean="0"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　（</a:t>
            </a:r>
            <a:r>
              <a:rPr lang="ja-JP" altLang="en-US" sz="1100" dirty="0"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フーズ・サイエンスセンター</a:t>
            </a:r>
            <a:r>
              <a:rPr lang="en-US" altLang="ja-JP" sz="1100" dirty="0"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HP</a:t>
            </a:r>
            <a:r>
              <a:rPr lang="ja-JP" altLang="en-US" sz="1100" dirty="0"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からもお申込みいただけます）</a:t>
            </a:r>
            <a:endParaRPr lang="en-US" altLang="ja-JP" sz="1100" dirty="0">
              <a:latin typeface="Arial" panose="020B0604020202020204" pitchFamily="34" charset="0"/>
              <a:ea typeface="ＭＳ ゴシック" pitchFamily="49" charset="-128"/>
              <a:cs typeface="Arial" panose="020B0604020202020204" pitchFamily="34" charset="0"/>
            </a:endParaRPr>
          </a:p>
          <a:p>
            <a:pPr defTabSz="820400">
              <a:spcBef>
                <a:spcPts val="0"/>
              </a:spcBef>
            </a:pPr>
            <a:r>
              <a:rPr lang="ja-JP" altLang="en-US" sz="1100" dirty="0"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・</a:t>
            </a:r>
            <a:r>
              <a:rPr lang="ja-JP" altLang="en-US" sz="1100" dirty="0">
                <a:solidFill>
                  <a:prstClr val="black"/>
                </a:solidFill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名札等は各自</a:t>
            </a:r>
            <a:r>
              <a:rPr lang="ja-JP" altLang="en-US" sz="1100" dirty="0" smtClean="0">
                <a:solidFill>
                  <a:prstClr val="black"/>
                </a:solidFill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</a:rPr>
              <a:t>ご持参ください</a:t>
            </a:r>
            <a:endParaRPr lang="ja-JP" altLang="en-US" sz="1100" dirty="0">
              <a:latin typeface="Arial" panose="020B0604020202020204" pitchFamily="34" charset="0"/>
              <a:ea typeface="ＭＳ ゴシック" pitchFamily="49" charset="-128"/>
              <a:cs typeface="Arial" panose="020B0604020202020204" pitchFamily="34" charset="0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451969" y="1480489"/>
            <a:ext cx="13192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定員２００名</a:t>
            </a:r>
            <a:endParaRPr kumimoji="1" lang="en-US" altLang="ja-JP" b="1" dirty="0" smtClean="0"/>
          </a:p>
          <a:p>
            <a:r>
              <a:rPr lang="ja-JP" altLang="en-US" sz="1100" dirty="0" smtClean="0"/>
              <a:t>　参加費無料</a:t>
            </a:r>
            <a:endParaRPr kumimoji="1" lang="ja-JP" alt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0"/>
          <p:cNvSpPr>
            <a:spLocks noChangeArrowheads="1"/>
          </p:cNvSpPr>
          <p:nvPr/>
        </p:nvSpPr>
        <p:spPr bwMode="auto">
          <a:xfrm>
            <a:off x="0" y="3021667"/>
            <a:ext cx="165747" cy="282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40" tIns="41020" rIns="82040" bIns="41020" anchor="ctr">
            <a:spAutoFit/>
          </a:bodyPr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7410" name="Rectangle 21"/>
          <p:cNvSpPr>
            <a:spLocks noChangeArrowheads="1"/>
          </p:cNvSpPr>
          <p:nvPr/>
        </p:nvSpPr>
        <p:spPr bwMode="auto">
          <a:xfrm>
            <a:off x="0" y="3163115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82040" tIns="41020" rIns="82040" bIns="41020"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7412" name="Rectangle 33"/>
          <p:cNvSpPr>
            <a:spLocks noChangeArrowheads="1"/>
          </p:cNvSpPr>
          <p:nvPr/>
        </p:nvSpPr>
        <p:spPr bwMode="auto">
          <a:xfrm>
            <a:off x="0" y="3054827"/>
            <a:ext cx="165747" cy="282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40" tIns="41020" rIns="82040" bIns="41020" anchor="ctr">
            <a:spAutoFit/>
          </a:bodyPr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graphicFrame>
        <p:nvGraphicFramePr>
          <p:cNvPr id="17521" name="Group 1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717133"/>
              </p:ext>
            </p:extLst>
          </p:nvPr>
        </p:nvGraphicFramePr>
        <p:xfrm>
          <a:off x="172199" y="984248"/>
          <a:ext cx="6526182" cy="2451065"/>
        </p:xfrm>
        <a:graphic>
          <a:graphicData uri="http://schemas.openxmlformats.org/drawingml/2006/table">
            <a:tbl>
              <a:tblPr/>
              <a:tblGrid>
                <a:gridCol w="402686"/>
                <a:gridCol w="720505"/>
                <a:gridCol w="2019310"/>
                <a:gridCol w="152400"/>
                <a:gridCol w="678180"/>
                <a:gridCol w="874395"/>
                <a:gridCol w="1678706"/>
              </a:tblGrid>
              <a:tr h="242604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ゴシック" pitchFamily="49" charset="-128"/>
                          <a:cs typeface="Arial" panose="020B0604020202020204" pitchFamily="34" charset="0"/>
                        </a:rPr>
                        <a:t>所　属</a:t>
                      </a:r>
                    </a:p>
                  </a:txBody>
                  <a:tcPr marL="80649" marR="80649" marT="41521" marB="41521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ゴシック" pitchFamily="49" charset="-128"/>
                          <a:cs typeface="Arial" panose="020B0604020202020204" pitchFamily="34" charset="0"/>
                        </a:rPr>
                        <a:t>　　　　　　　　　　　　　　　　　　　　　　　　　　（ご担当</a:t>
                      </a: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ゴシック" pitchFamily="49" charset="-128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　　　　　　　　　）　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ゴシック" pitchFamily="49" charset="-128"/>
                        <a:cs typeface="Arial" panose="020B0604020202020204" pitchFamily="34" charset="0"/>
                      </a:endParaRPr>
                    </a:p>
                  </a:txBody>
                  <a:tcPr marL="80649" marR="80649" marT="41521" marB="41521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44290">
                <a:tc rowSpan="4"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ゴシック" pitchFamily="49" charset="-128"/>
                          <a:cs typeface="Arial" panose="020B0604020202020204" pitchFamily="34" charset="0"/>
                        </a:rPr>
                        <a:t>参加者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ゴシック" pitchFamily="49" charset="-128"/>
                        <a:cs typeface="Arial" panose="020B0604020202020204" pitchFamily="34" charset="0"/>
                      </a:endParaRPr>
                    </a:p>
                  </a:txBody>
                  <a:tcPr marL="80649" marR="80649" marT="41521" marB="41521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ゴシック" pitchFamily="49" charset="-128"/>
                          <a:cs typeface="Arial" panose="020B0604020202020204" pitchFamily="34" charset="0"/>
                        </a:rPr>
                        <a:t>氏　名</a:t>
                      </a:r>
                    </a:p>
                  </a:txBody>
                  <a:tcPr marL="80649" marR="80649" marT="41521" marB="41521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ゴシック" pitchFamily="49" charset="-128"/>
                          <a:cs typeface="Arial" panose="020B0604020202020204" pitchFamily="34" charset="0"/>
                        </a:rPr>
                        <a:t>役　職</a:t>
                      </a:r>
                    </a:p>
                  </a:txBody>
                  <a:tcPr marL="80649" marR="80649" marT="41521" marB="41521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ゴシック" pitchFamily="49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ゴシック" pitchFamily="49" charset="-128"/>
                          <a:cs typeface="Arial" panose="020B0604020202020204" pitchFamily="34" charset="0"/>
                        </a:rPr>
                        <a:t>交流会（参加費</a:t>
                      </a: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ゴシック" pitchFamily="49" charset="-128"/>
                          <a:cs typeface="Arial" panose="020B0604020202020204" pitchFamily="34" charset="0"/>
                        </a:rPr>
                        <a:t>3,000</a:t>
                      </a: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ゴシック" pitchFamily="49" charset="-128"/>
                          <a:cs typeface="Arial" panose="020B0604020202020204" pitchFamily="34" charset="0"/>
                        </a:rPr>
                        <a:t>円）</a:t>
                      </a:r>
                    </a:p>
                  </a:txBody>
                  <a:tcPr marL="80649" marR="80649" marT="41521" marB="41521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467">
                <a:tc gridSpan="2" v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/>
                        <a:ea typeface="ＭＳ ゴシック" pitchFamily="49" charset="-128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ゴシック" pitchFamily="49" charset="-128"/>
                        <a:cs typeface="Arial" panose="020B0604020202020204" pitchFamily="34" charset="0"/>
                      </a:endParaRPr>
                    </a:p>
                  </a:txBody>
                  <a:tcPr marL="80649" marR="80649" marT="41521" marB="41521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ゴシック" pitchFamily="49" charset="-128"/>
                        <a:cs typeface="Arial" panose="020B0604020202020204" pitchFamily="34" charset="0"/>
                      </a:endParaRPr>
                    </a:p>
                  </a:txBody>
                  <a:tcPr marL="80649" marR="80649" marT="41521" marB="41521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ゴシック" pitchFamily="49" charset="-128"/>
                          <a:cs typeface="Arial" panose="020B0604020202020204" pitchFamily="34" charset="0"/>
                        </a:rPr>
                        <a:t>参加　・　不参加</a:t>
                      </a:r>
                    </a:p>
                  </a:txBody>
                  <a:tcPr marL="80649" marR="80649" marT="41521" marB="41521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467">
                <a:tc gridSpan="2" v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1" lang="ja-JP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/>
                        <a:ea typeface="ＭＳ ゴシック" pitchFamily="49" charset="-128"/>
                      </a:endParaRPr>
                    </a:p>
                  </a:txBody>
                  <a:tcPr marL="80649" marR="80649" marT="41521" marB="41521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ゴシック" pitchFamily="49" charset="-128"/>
                        <a:cs typeface="Arial" panose="020B0604020202020204" pitchFamily="34" charset="0"/>
                      </a:endParaRPr>
                    </a:p>
                  </a:txBody>
                  <a:tcPr marL="80649" marR="80649" marT="41521" marB="41521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ゴシック" pitchFamily="49" charset="-128"/>
                        <a:cs typeface="Arial" panose="020B0604020202020204" pitchFamily="34" charset="0"/>
                      </a:endParaRPr>
                    </a:p>
                  </a:txBody>
                  <a:tcPr marL="80649" marR="80649" marT="41521" marB="41521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ゴシック" pitchFamily="49" charset="-128"/>
                          <a:cs typeface="Arial" panose="020B0604020202020204" pitchFamily="34" charset="0"/>
                        </a:rPr>
                        <a:t>参加　・　不参加</a:t>
                      </a:r>
                    </a:p>
                  </a:txBody>
                  <a:tcPr marL="80649" marR="80649" marT="41521" marB="41521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467">
                <a:tc gridSpan="2" v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/>
                        <a:ea typeface="ＭＳ ゴシック" pitchFamily="49" charset="-128"/>
                      </a:endParaRPr>
                    </a:p>
                  </a:txBody>
                  <a:tcPr marL="80649" marR="80649" marT="41521" marB="41521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ゴシック" pitchFamily="49" charset="-128"/>
                        <a:cs typeface="Arial" panose="020B0604020202020204" pitchFamily="34" charset="0"/>
                      </a:endParaRPr>
                    </a:p>
                  </a:txBody>
                  <a:tcPr marL="80649" marR="80649" marT="41521" marB="41521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ゴシック" pitchFamily="49" charset="-128"/>
                        <a:cs typeface="Arial" panose="020B0604020202020204" pitchFamily="34" charset="0"/>
                      </a:endParaRPr>
                    </a:p>
                  </a:txBody>
                  <a:tcPr marL="80649" marR="80649" marT="41521" marB="41521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ゴシック" pitchFamily="49" charset="-128"/>
                          <a:cs typeface="Arial" panose="020B0604020202020204" pitchFamily="34" charset="0"/>
                        </a:rPr>
                        <a:t>参加　・　不参加</a:t>
                      </a:r>
                    </a:p>
                  </a:txBody>
                  <a:tcPr marL="80649" marR="80649" marT="41521" marB="41521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785"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ゴシック" pitchFamily="49" charset="-128"/>
                          <a:cs typeface="Arial" panose="020B0604020202020204" pitchFamily="34" charset="0"/>
                        </a:rPr>
                        <a:t>連絡先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ゴシック" pitchFamily="49" charset="-128"/>
                        <a:cs typeface="Arial" panose="020B0604020202020204" pitchFamily="34" charset="0"/>
                      </a:endParaRPr>
                    </a:p>
                  </a:txBody>
                  <a:tcPr marL="80649" marR="80649" marT="41521" marB="41521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ゴシック" pitchFamily="49" charset="-128"/>
                          <a:cs typeface="Arial" panose="020B0604020202020204" pitchFamily="34" charset="0"/>
                        </a:rPr>
                        <a:t>住　所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ゴシック" pitchFamily="49" charset="-128"/>
                        <a:cs typeface="Arial" panose="020B0604020202020204" pitchFamily="34" charset="0"/>
                      </a:endParaRPr>
                    </a:p>
                  </a:txBody>
                  <a:tcPr marL="80649" marR="80649" marT="41521" marB="41521" anchor="ctr" anchorCtr="1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ゴシック" pitchFamily="49" charset="-128"/>
                          <a:cs typeface="Arial" panose="020B0604020202020204" pitchFamily="34" charset="0"/>
                        </a:rPr>
                        <a:t>〒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ゴシック" pitchFamily="49" charset="-128"/>
                        <a:cs typeface="Arial" panose="020B0604020202020204" pitchFamily="34" charset="0"/>
                      </a:endParaRPr>
                    </a:p>
                  </a:txBody>
                  <a:tcPr marL="80649" marR="80649" marT="41521" marB="41521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/>
                        <a:ea typeface="ＭＳ ゴシック" pitchFamily="49" charset="-128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42604">
                <a:tc v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/>
                        <a:ea typeface="ＭＳ ゴシック" pitchFamily="49" charset="-128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ゴシック" pitchFamily="49" charset="-128"/>
                          <a:cs typeface="Arial" panose="020B0604020202020204" pitchFamily="34" charset="0"/>
                        </a:rPr>
                        <a:t>TEL</a:t>
                      </a:r>
                    </a:p>
                  </a:txBody>
                  <a:tcPr marL="80649" marR="80649" marT="41521" marB="41521" anchor="ctr" anchorCtr="1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ゴシック" pitchFamily="49" charset="-128"/>
                        <a:cs typeface="Arial" panose="020B0604020202020204" pitchFamily="34" charset="0"/>
                      </a:endParaRPr>
                    </a:p>
                  </a:txBody>
                  <a:tcPr marL="80649" marR="80649" marT="41521" marB="41521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ゴシック" pitchFamily="49" charset="-128"/>
                          <a:cs typeface="Arial" panose="020B0604020202020204" pitchFamily="34" charset="0"/>
                        </a:rPr>
                        <a:t>FAX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ゴシック" pitchFamily="49" charset="-128"/>
                        <a:cs typeface="Arial" panose="020B0604020202020204" pitchFamily="34" charset="0"/>
                      </a:endParaRPr>
                    </a:p>
                  </a:txBody>
                  <a:tcPr marL="80649" marR="80649" marT="41521" marB="41521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ゴシック" pitchFamily="49" charset="-128"/>
                        <a:cs typeface="Arial" panose="020B0604020202020204" pitchFamily="34" charset="0"/>
                      </a:endParaRPr>
                    </a:p>
                  </a:txBody>
                  <a:tcPr marL="80649" marR="80649" marT="41521" marB="41521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42604">
                <a:tc v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/>
                        <a:ea typeface="ＭＳ ゴシック" pitchFamily="49" charset="-128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ゴシック" pitchFamily="49" charset="-128"/>
                          <a:cs typeface="Arial" panose="020B0604020202020204" pitchFamily="34" charset="0"/>
                        </a:rPr>
                        <a:t>メール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ゴシック" pitchFamily="49" charset="-128"/>
                        <a:cs typeface="Arial" panose="020B0604020202020204" pitchFamily="34" charset="0"/>
                      </a:endParaRPr>
                    </a:p>
                  </a:txBody>
                  <a:tcPr marL="80649" marR="80649" marT="41521" marB="41521" anchor="ctr" anchorCtr="1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ゴシック" pitchFamily="49" charset="-128"/>
                        <a:cs typeface="Arial" panose="020B0604020202020204" pitchFamily="34" charset="0"/>
                      </a:endParaRPr>
                    </a:p>
                  </a:txBody>
                  <a:tcPr marL="80649" marR="80649" marT="41521" marB="41521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/>
                        <a:ea typeface="ＭＳ ゴシック" pitchFamily="49" charset="-128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82625">
                <a:tc gridSpan="7">
                  <a:txBody>
                    <a:bodyPr/>
                    <a:lstStyle/>
                    <a:p>
                      <a:r>
                        <a:rPr kumimoji="1" lang="ja-JP" altLang="en-US" sz="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通信欄</a:t>
                      </a:r>
                      <a:endParaRPr kumimoji="1" lang="ja-JP" alt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49" marR="80649" marT="41521" marB="41521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80649" marR="80649" marT="41521" marB="41521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3" name="正方形/長方形 42"/>
          <p:cNvSpPr/>
          <p:nvPr/>
        </p:nvSpPr>
        <p:spPr>
          <a:xfrm>
            <a:off x="251472" y="4094503"/>
            <a:ext cx="2793325" cy="253741"/>
          </a:xfrm>
          <a:prstGeom prst="rect">
            <a:avLst/>
          </a:prstGeom>
          <a:solidFill>
            <a:srgbClr val="006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040" tIns="41020" rIns="82040" bIns="41020" anchor="ctr"/>
          <a:lstStyle/>
          <a:p>
            <a:pPr>
              <a:defRPr/>
            </a:pPr>
            <a:r>
              <a:rPr lang="ja-JP" altLang="en-US" sz="1400" dirty="0">
                <a:solidFill>
                  <a:srgbClr val="FFFFFF"/>
                </a:solidFill>
                <a:ea typeface="AR P丸ゴシック体E" pitchFamily="50" charset="-128"/>
              </a:rPr>
              <a:t>講師等プロフィール</a:t>
            </a:r>
          </a:p>
        </p:txBody>
      </p:sp>
      <p:sp>
        <p:nvSpPr>
          <p:cNvPr id="17428" name="Text Box 325"/>
          <p:cNvSpPr txBox="1">
            <a:spLocks noChangeArrowheads="1"/>
          </p:cNvSpPr>
          <p:nvPr/>
        </p:nvSpPr>
        <p:spPr bwMode="auto">
          <a:xfrm>
            <a:off x="170035" y="4348244"/>
            <a:ext cx="6532633" cy="5007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40" tIns="41020" rIns="82040" bIns="41020">
            <a:spAutoFit/>
          </a:bodyPr>
          <a:lstStyle/>
          <a:p>
            <a:pPr defTabSz="820400">
              <a:spcBef>
                <a:spcPct val="50000"/>
              </a:spcBef>
            </a:pPr>
            <a:r>
              <a:rPr lang="ja-JP" altLang="en-US" sz="11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佐藤　</a:t>
            </a:r>
            <a:r>
              <a:rPr lang="ja-JP" altLang="en-US" sz="11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隆一郎</a:t>
            </a: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900" b="1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（さとう　りゅういちろう）</a:t>
            </a:r>
            <a:r>
              <a:rPr lang="ja-JP" altLang="en-US" sz="900" b="1" dirty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</a:t>
            </a:r>
            <a:r>
              <a:rPr lang="ja-JP" altLang="en-US" sz="900" b="1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</a:t>
            </a:r>
            <a:r>
              <a:rPr lang="ja-JP" altLang="en-US" sz="1000" b="1" dirty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東京</a:t>
            </a:r>
            <a:r>
              <a:rPr lang="ja-JP" altLang="en-US" sz="1000" b="1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大学大学院</a:t>
            </a:r>
            <a:r>
              <a:rPr lang="ja-JP" altLang="en-US" sz="1000" b="1" dirty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農学生命科学研究科　教授</a:t>
            </a:r>
            <a:endParaRPr lang="en-US" altLang="ja-JP" sz="1000" b="1" dirty="0">
              <a:solidFill>
                <a:prstClr val="black"/>
              </a:solidFill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  <a:p>
            <a:r>
              <a:rPr lang="en-US" altLang="ja-JP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1956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　東京都生まれ</a:t>
            </a:r>
            <a:b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1980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 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　東京大学農学部卒業</a:t>
            </a:r>
            <a:b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1985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 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　東京大学大学院農学系研究科修了（農学博士）</a:t>
            </a:r>
            <a:b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1986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 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　帝京大学薬学部助手</a:t>
            </a:r>
            <a:b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1990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　同上　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退職　テキサス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大学 メディカルセンター </a:t>
            </a:r>
            <a:endParaRPr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</a:t>
            </a:r>
            <a:r>
              <a:rPr lang="en-US" altLang="ja-JP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University 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of Texas Southwestern Medical Center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博士研究員</a:t>
            </a:r>
            <a:b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</a:t>
            </a:r>
            <a:r>
              <a:rPr lang="en-US" altLang="ja-JP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1985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年ノーベル生理学・医学賞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Goldstein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博士、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Brown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博士研究室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b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1994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 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 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帝京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大学薬学部講師復職</a:t>
            </a:r>
            <a:b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1995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 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  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大阪大学薬学部助教授</a:t>
            </a:r>
            <a:b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1999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 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 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東京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大学大学院農学生命科学研究科助教授</a:t>
            </a:r>
            <a:b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2004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11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  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同上　教授　　現在に至る</a:t>
            </a:r>
            <a:b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endParaRPr lang="en-US" altLang="ja-JP" sz="900" dirty="0" smtClean="0">
              <a:solidFill>
                <a:prstClr val="black"/>
              </a:solidFill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  <a:p>
            <a:endParaRPr lang="en-US" altLang="ja-JP" sz="1100" b="1" dirty="0" smtClean="0"/>
          </a:p>
          <a:p>
            <a:r>
              <a:rPr lang="ja-JP" altLang="ja-JP" sz="1100" b="1" dirty="0" smtClean="0"/>
              <a:t>時光一郎</a:t>
            </a:r>
            <a:r>
              <a:rPr lang="ja-JP" altLang="ja-JP" sz="9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（ときみつ　いちろう）</a:t>
            </a:r>
            <a:r>
              <a:rPr lang="ja-JP" altLang="ja-JP" sz="1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花王株式会社　研究開発部門　静岡県立大学客員教授</a:t>
            </a:r>
          </a:p>
          <a:p>
            <a:r>
              <a:rPr lang="en-US" altLang="ja-JP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1956</a:t>
            </a:r>
            <a:r>
              <a:rPr lang="ja-JP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 大阪府生まれ</a:t>
            </a:r>
          </a:p>
          <a:p>
            <a:r>
              <a:rPr lang="en-US" altLang="ja-JP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1980</a:t>
            </a:r>
            <a:r>
              <a:rPr lang="ja-JP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　京都大学農学部卒業</a:t>
            </a:r>
          </a:p>
          <a:p>
            <a:r>
              <a:rPr lang="en-US" altLang="ja-JP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1982</a:t>
            </a:r>
            <a:r>
              <a:rPr lang="ja-JP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　京都大学大学院農学研究科修士課程修了</a:t>
            </a:r>
          </a:p>
          <a:p>
            <a:r>
              <a:rPr lang="en-US" altLang="ja-JP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1982</a:t>
            </a:r>
            <a:r>
              <a:rPr lang="ja-JP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　花王石鹸株式会社（現、花王株式会社）入社</a:t>
            </a:r>
          </a:p>
          <a:p>
            <a:r>
              <a:rPr lang="en-US" altLang="ja-JP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1993</a:t>
            </a:r>
            <a:r>
              <a:rPr lang="ja-JP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</a:t>
            </a:r>
            <a:r>
              <a:rPr lang="ja-JP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慶應義塾大学医学部　医学博士取得</a:t>
            </a:r>
          </a:p>
          <a:p>
            <a:r>
              <a:rPr lang="en-US" altLang="ja-JP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1998</a:t>
            </a:r>
            <a:r>
              <a:rPr lang="ja-JP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　花王株式会社生物科学研究所室長</a:t>
            </a:r>
          </a:p>
          <a:p>
            <a:r>
              <a:rPr lang="en-US" altLang="ja-JP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2007</a:t>
            </a:r>
            <a:r>
              <a:rPr lang="ja-JP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　花王株式会社ヘルスケア食品研究所所長</a:t>
            </a:r>
          </a:p>
          <a:p>
            <a:r>
              <a:rPr lang="en-US" altLang="ja-JP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2014</a:t>
            </a:r>
            <a:r>
              <a:rPr lang="ja-JP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lang="ja-JP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 花王株式会社研究開発部門研究フェロー　</a:t>
            </a:r>
          </a:p>
          <a:p>
            <a:r>
              <a:rPr lang="en-US" altLang="ja-JP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2015</a:t>
            </a:r>
            <a:r>
              <a:rPr lang="ja-JP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　静岡県立大学産学連携講座客員教授</a:t>
            </a:r>
          </a:p>
          <a:p>
            <a:endParaRPr lang="en-US" altLang="ja-JP" sz="1100" dirty="0" smtClean="0"/>
          </a:p>
          <a:p>
            <a:endParaRPr lang="en-US" altLang="ja-JP" sz="1100" dirty="0"/>
          </a:p>
          <a:p>
            <a:r>
              <a:rPr lang="en-US" altLang="ja-JP" sz="1100" dirty="0"/>
              <a:t> </a:t>
            </a:r>
            <a:r>
              <a:rPr lang="ja-JP" altLang="en-US"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　　　</a:t>
            </a:r>
            <a:endParaRPr lang="ja-JP" altLang="ja-JP" sz="9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Arial" panose="020B0604020202020204" pitchFamily="34" charset="0"/>
            </a:endParaRPr>
          </a:p>
          <a:p>
            <a:r>
              <a:rPr lang="ja-JP" altLang="en-US" sz="1100" b="1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　　　　　　　　　　　　　　　</a:t>
            </a:r>
            <a:r>
              <a:rPr lang="ja-JP" altLang="ja-JP" sz="1100" b="1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堀川</a:t>
            </a:r>
            <a:r>
              <a:rPr lang="ja-JP" altLang="ja-JP" sz="1100" b="1" dirty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知廣</a:t>
            </a:r>
            <a:r>
              <a:rPr lang="ja-JP" altLang="ja-JP" sz="900" b="1" dirty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（ほりかわ　ともひろ</a:t>
            </a:r>
            <a:r>
              <a:rPr lang="ja-JP" altLang="ja-JP" sz="900" b="1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）</a:t>
            </a:r>
            <a:r>
              <a:rPr lang="ja-JP" altLang="en-US" sz="900" b="1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　</a:t>
            </a:r>
            <a:r>
              <a:rPr lang="ja-JP" altLang="ja-JP" sz="1000" b="1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フーズ</a:t>
            </a:r>
            <a:r>
              <a:rPr lang="ja-JP" altLang="ja-JP" sz="1000" b="1" dirty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・サイエンスセンター長</a:t>
            </a:r>
            <a:r>
              <a:rPr lang="en-US" altLang="ja-JP" sz="900" b="1" dirty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 </a:t>
            </a:r>
          </a:p>
          <a:p>
            <a:r>
              <a:rPr lang="ja-JP" altLang="en-US" sz="900" dirty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　　　　　</a:t>
            </a:r>
            <a:r>
              <a:rPr lang="ja-JP" altLang="en-US" sz="9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　　　　　　　　　　　　   </a:t>
            </a:r>
            <a:r>
              <a:rPr lang="ja-JP" altLang="ja-JP" sz="9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静岡県</a:t>
            </a:r>
            <a:r>
              <a:rPr lang="ja-JP" altLang="ja-JP" sz="900" dirty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農業水産部農業振興室長</a:t>
            </a:r>
          </a:p>
          <a:p>
            <a:r>
              <a:rPr lang="ja-JP" altLang="ja-JP" sz="900" dirty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</a:t>
            </a:r>
            <a:r>
              <a:rPr lang="ja-JP" altLang="en-US" sz="900" dirty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　　　　</a:t>
            </a:r>
            <a:r>
              <a:rPr lang="ja-JP" altLang="en-US" sz="9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　　　　　　　　　　　　   </a:t>
            </a:r>
            <a:r>
              <a:rPr lang="ja-JP" altLang="ja-JP" sz="9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静岡県</a:t>
            </a:r>
            <a:r>
              <a:rPr lang="ja-JP" altLang="ja-JP" sz="900" dirty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産業部農林業局長</a:t>
            </a:r>
          </a:p>
          <a:p>
            <a:r>
              <a:rPr lang="ja-JP" altLang="en-US" sz="900" dirty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　　　　　</a:t>
            </a:r>
            <a:r>
              <a:rPr lang="ja-JP" altLang="en-US" sz="9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                                  </a:t>
            </a:r>
            <a:r>
              <a:rPr lang="ja-JP" altLang="ja-JP" sz="9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静岡県</a:t>
            </a:r>
            <a:r>
              <a:rPr lang="ja-JP" altLang="ja-JP" sz="900" dirty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産業部（経済産業部）長</a:t>
            </a:r>
          </a:p>
          <a:p>
            <a:r>
              <a:rPr lang="ja-JP" altLang="en-US" sz="900" dirty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　　　　　</a:t>
            </a:r>
            <a:r>
              <a:rPr lang="ja-JP" altLang="en-US" sz="9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                                  </a:t>
            </a:r>
            <a:r>
              <a:rPr lang="ja-JP" altLang="ja-JP" sz="9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静岡</a:t>
            </a:r>
            <a:r>
              <a:rPr lang="ja-JP" altLang="ja-JP" sz="900" dirty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産業大学</a:t>
            </a:r>
            <a:r>
              <a:rPr lang="ja-JP" altLang="en-US" sz="900" dirty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（</a:t>
            </a:r>
            <a:r>
              <a:rPr lang="en-US" altLang="ja-JP" sz="900" dirty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2011.04 </a:t>
            </a:r>
            <a:r>
              <a:rPr lang="ja-JP" altLang="en-US" sz="900" dirty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～</a:t>
            </a:r>
            <a:r>
              <a:rPr lang="ja-JP" altLang="en-US" sz="9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）</a:t>
            </a:r>
            <a:endParaRPr lang="en-US" altLang="ja-JP" sz="900" dirty="0" smtClean="0">
              <a:solidFill>
                <a:prstClr val="black"/>
              </a:solidFill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  <a:p>
            <a:r>
              <a:rPr lang="ja-JP" altLang="en-US" sz="900" dirty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　　　　                                  同学部長（</a:t>
            </a:r>
            <a:r>
              <a:rPr lang="en-US" altLang="ja-JP" sz="9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2016.04</a:t>
            </a:r>
            <a:r>
              <a:rPr lang="ja-JP" altLang="en-US" sz="9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～）</a:t>
            </a:r>
            <a:endParaRPr lang="en-US" altLang="ja-JP" sz="900" dirty="0" smtClean="0">
              <a:solidFill>
                <a:prstClr val="black"/>
              </a:solidFill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  <a:p>
            <a:r>
              <a:rPr lang="ja-JP" altLang="en-US" sz="900" dirty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　　　　　　　　　　　　　　　　　　</a:t>
            </a:r>
            <a:r>
              <a:rPr lang="ja-JP" altLang="ja-JP" sz="9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フーズ</a:t>
            </a:r>
            <a:r>
              <a:rPr lang="ja-JP" altLang="ja-JP" sz="900" dirty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・サイエンスセンター長</a:t>
            </a:r>
            <a:r>
              <a:rPr lang="en-US" altLang="ja-JP" sz="900" dirty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 </a:t>
            </a:r>
            <a:r>
              <a:rPr lang="ja-JP" altLang="en-US" sz="900" dirty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（</a:t>
            </a:r>
            <a:r>
              <a:rPr lang="en-US" altLang="ja-JP" sz="900" dirty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2016.01</a:t>
            </a:r>
            <a:r>
              <a:rPr lang="ja-JP" altLang="en-US" sz="900" dirty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～）</a:t>
            </a:r>
          </a:p>
        </p:txBody>
      </p:sp>
      <p:sp>
        <p:nvSpPr>
          <p:cNvPr id="3" name="正方形/長方形 42"/>
          <p:cNvSpPr/>
          <p:nvPr/>
        </p:nvSpPr>
        <p:spPr>
          <a:xfrm>
            <a:off x="0" y="433088"/>
            <a:ext cx="6850915" cy="253741"/>
          </a:xfrm>
          <a:prstGeom prst="rect">
            <a:avLst/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040" tIns="41020" rIns="82040" bIns="41020" anchor="ctr"/>
          <a:lstStyle/>
          <a:p>
            <a:pPr algn="ctr">
              <a:defRPr/>
            </a:pPr>
            <a:r>
              <a:rPr lang="ja-JP" altLang="en-US" sz="1400" dirty="0">
                <a:solidFill>
                  <a:srgbClr val="FFFFFF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申込みフォーマット</a:t>
            </a:r>
          </a:p>
        </p:txBody>
      </p:sp>
      <p:sp>
        <p:nvSpPr>
          <p:cNvPr id="17452" name="Rectangle 37"/>
          <p:cNvSpPr>
            <a:spLocks noChangeArrowheads="1"/>
          </p:cNvSpPr>
          <p:nvPr/>
        </p:nvSpPr>
        <p:spPr bwMode="auto">
          <a:xfrm>
            <a:off x="170036" y="3513772"/>
            <a:ext cx="6532633" cy="359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40" tIns="41020" rIns="82040" bIns="41020" anchor="ctr">
            <a:spAutoFit/>
          </a:bodyPr>
          <a:lstStyle/>
          <a:p>
            <a:r>
              <a:rPr lang="en-US" altLang="ja-JP" sz="9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[</a:t>
            </a:r>
            <a:r>
              <a:rPr lang="ja-JP" altLang="en-US" sz="9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注意事項</a:t>
            </a:r>
            <a:r>
              <a:rPr lang="en-US" altLang="ja-JP" sz="9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]</a:t>
            </a:r>
            <a:r>
              <a:rPr lang="ja-JP" altLang="en-US" sz="9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・申込み</a:t>
            </a:r>
            <a:r>
              <a:rPr lang="ja-JP" altLang="en-US" sz="900" dirty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多数の場合は調整させて</a:t>
            </a:r>
            <a:r>
              <a:rPr lang="ja-JP" altLang="en-US" sz="9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いただく場合があります。</a:t>
            </a:r>
            <a:endParaRPr lang="en-US" altLang="ja-JP" sz="900" dirty="0">
              <a:solidFill>
                <a:prstClr val="black"/>
              </a:solidFill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  <a:p>
            <a:r>
              <a:rPr lang="ja-JP" altLang="en-US" sz="900" dirty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　　　　　　　</a:t>
            </a:r>
            <a:r>
              <a:rPr lang="ja-JP" altLang="en-US" sz="9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・荒天</a:t>
            </a:r>
            <a:r>
              <a:rPr lang="ja-JP" altLang="en-US" sz="900" dirty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時等による中止</a:t>
            </a:r>
            <a:r>
              <a:rPr lang="ja-JP" altLang="en-US" sz="9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の場合は当日の朝</a:t>
            </a:r>
            <a:r>
              <a:rPr lang="en-US" altLang="ja-JP" sz="9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10</a:t>
            </a:r>
            <a:r>
              <a:rPr lang="ja-JP" altLang="en-US" sz="900" dirty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時までに当センターフェイスブックにてお知らせ</a:t>
            </a:r>
            <a:r>
              <a:rPr lang="ja-JP" altLang="en-US" sz="9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します。</a:t>
            </a:r>
            <a:endParaRPr lang="en-US" altLang="ja-JP" sz="900" dirty="0">
              <a:solidFill>
                <a:prstClr val="black"/>
              </a:solidFill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  <p:sp>
        <p:nvSpPr>
          <p:cNvPr id="4" name="上矢印 3"/>
          <p:cNvSpPr/>
          <p:nvPr/>
        </p:nvSpPr>
        <p:spPr>
          <a:xfrm>
            <a:off x="3092998" y="16269"/>
            <a:ext cx="678902" cy="416820"/>
          </a:xfrm>
          <a:prstGeom prst="upArrow">
            <a:avLst>
              <a:gd name="adj1" fmla="val 50000"/>
              <a:gd name="adj2" fmla="val 66453"/>
            </a:avLst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040" tIns="41020" rIns="82040" bIns="41020"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22057" y="3963987"/>
            <a:ext cx="6828590" cy="2826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タイトル 4"/>
          <p:cNvSpPr txBox="1">
            <a:spLocks/>
          </p:cNvSpPr>
          <p:nvPr/>
        </p:nvSpPr>
        <p:spPr bwMode="auto">
          <a:xfrm>
            <a:off x="0" y="9631014"/>
            <a:ext cx="6858000" cy="253669"/>
          </a:xfrm>
          <a:prstGeom prst="rect">
            <a:avLst/>
          </a:prstGeom>
          <a:solidFill>
            <a:srgbClr val="66CCFF"/>
          </a:solidFill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226094" tIns="0" rIns="82040" bIns="41020" anchor="ctr"/>
          <a:lstStyle>
            <a:lvl1pPr defTabSz="514350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385763" indent="-128588" defTabSz="514350">
              <a:lnSpc>
                <a:spcPct val="90000"/>
              </a:lnSpc>
              <a:spcBef>
                <a:spcPts val="2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642938" indent="-128588" defTabSz="514350">
              <a:lnSpc>
                <a:spcPct val="90000"/>
              </a:lnSpc>
              <a:spcBef>
                <a:spcPts val="275"/>
              </a:spcBef>
              <a:buFont typeface="Arial" panose="020B0604020202020204" pitchFamily="34" charset="0"/>
              <a:buChar char="•"/>
              <a:defRPr kumimoji="1"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900113" indent="-128588" defTabSz="514350">
              <a:lnSpc>
                <a:spcPct val="90000"/>
              </a:lnSpc>
              <a:spcBef>
                <a:spcPts val="275"/>
              </a:spcBef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1157288" indent="-128588" defTabSz="514350">
              <a:lnSpc>
                <a:spcPct val="90000"/>
              </a:lnSpc>
              <a:spcBef>
                <a:spcPts val="275"/>
              </a:spcBef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1614488" indent="-128588" defTabSz="514350" eaLnBrk="0" fontAlgn="base" hangingPunct="0">
              <a:lnSpc>
                <a:spcPct val="90000"/>
              </a:lnSpc>
              <a:spcBef>
                <a:spcPts val="2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071688" indent="-128588" defTabSz="514350" eaLnBrk="0" fontAlgn="base" hangingPunct="0">
              <a:lnSpc>
                <a:spcPct val="90000"/>
              </a:lnSpc>
              <a:spcBef>
                <a:spcPts val="2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2528888" indent="-128588" defTabSz="514350" eaLnBrk="0" fontAlgn="base" hangingPunct="0">
              <a:lnSpc>
                <a:spcPct val="90000"/>
              </a:lnSpc>
              <a:spcBef>
                <a:spcPts val="2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2986088" indent="-128588" defTabSz="514350" eaLnBrk="0" fontAlgn="base" hangingPunct="0">
              <a:lnSpc>
                <a:spcPct val="90000"/>
              </a:lnSpc>
              <a:spcBef>
                <a:spcPts val="2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defTabSz="820400">
              <a:spcBef>
                <a:spcPct val="50000"/>
              </a:spcBef>
              <a:buNone/>
            </a:pPr>
            <a:endParaRPr lang="en-US" altLang="ja-JP" sz="1000" b="1" dirty="0">
              <a:solidFill>
                <a:srgbClr val="FF0000"/>
              </a:solidFill>
              <a:latin typeface="Arial" panose="020B0604020202020204" pitchFamily="34" charset="0"/>
              <a:ea typeface="ＭＳ ゴシック" pitchFamily="49" charset="-128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154" y="19529"/>
            <a:ext cx="30848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200" dirty="0" smtClean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FAX.054-253-0019</a:t>
            </a:r>
            <a:endParaRPr lang="ja-JP" altLang="en-US" sz="2200" dirty="0">
              <a:solidFill>
                <a:prstClr val="black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688079" y="69609"/>
            <a:ext cx="3162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 smtClean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Times New Roman" pitchFamily="18" charset="0"/>
              </a:rPr>
              <a:t>（公</a:t>
            </a:r>
            <a:r>
              <a:rPr lang="ja-JP" altLang="en-US" sz="900" dirty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Times New Roman" pitchFamily="18" charset="0"/>
              </a:rPr>
              <a:t>財）静岡県産業振興財団フーズ・サイエンスセンター</a:t>
            </a:r>
            <a:endParaRPr lang="en-US" altLang="ja-JP" sz="900" dirty="0">
              <a:solidFill>
                <a:prstClr val="black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  <a:cs typeface="Times New Roman" pitchFamily="18" charset="0"/>
            </a:endParaRPr>
          </a:p>
          <a:p>
            <a:pPr algn="ctr"/>
            <a:r>
              <a:rPr lang="ja-JP" altLang="en-US" sz="900" dirty="0">
                <a:latin typeface="Arial" panose="020B0604020202020204" pitchFamily="34" charset="0"/>
                <a:ea typeface="ＭＳ ゴシック" pitchFamily="49" charset="-128"/>
                <a:cs typeface="Arial" panose="020B0604020202020204" pitchFamily="34" charset="0"/>
                <a:sym typeface="Wingdings" panose="05000000000000000000" pitchFamily="2" charset="2"/>
              </a:rPr>
              <a:t>　</a:t>
            </a:r>
            <a:r>
              <a:rPr lang="ja-JP" altLang="en-US" sz="900" dirty="0" smtClean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岩崎・藁科　宛て</a:t>
            </a:r>
            <a:endParaRPr lang="ja-JP" altLang="en-US" sz="900" dirty="0">
              <a:solidFill>
                <a:prstClr val="black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4706" y="721370"/>
            <a:ext cx="6843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b="1" dirty="0">
                <a:solidFill>
                  <a:prstClr val="black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フーズ・</a:t>
            </a:r>
            <a:r>
              <a:rPr lang="ja-JP" altLang="en-US" sz="1100" b="1" dirty="0" smtClean="0">
                <a:solidFill>
                  <a:prstClr val="black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サイエンス　運動機能性食品セミナーに</a:t>
            </a:r>
            <a:r>
              <a:rPr lang="ja-JP" altLang="en-US" sz="1100" b="1" dirty="0">
                <a:solidFill>
                  <a:prstClr val="black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次のとおり申し込みます</a:t>
            </a:r>
            <a:endParaRPr lang="ja-JP" altLang="en-US" sz="1100" b="1" dirty="0">
              <a:solidFill>
                <a:prstClr val="black"/>
              </a:solidFill>
            </a:endParaRPr>
          </a:p>
        </p:txBody>
      </p:sp>
      <p:sp>
        <p:nvSpPr>
          <p:cNvPr id="24" name="正方形/長方形 39"/>
          <p:cNvSpPr/>
          <p:nvPr/>
        </p:nvSpPr>
        <p:spPr>
          <a:xfrm>
            <a:off x="-7560" y="4095794"/>
            <a:ext cx="273178" cy="255183"/>
          </a:xfrm>
          <a:prstGeom prst="flowChartDecision">
            <a:avLst/>
          </a:prstGeom>
          <a:solidFill>
            <a:srgbClr val="006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040" tIns="41020" rIns="82040" bIns="41020" anchor="ctr"/>
          <a:lstStyle/>
          <a:p>
            <a:pPr>
              <a:defRPr/>
            </a:pPr>
            <a:endParaRPr lang="ja-JP" altLang="en-US" sz="1400" dirty="0">
              <a:solidFill>
                <a:srgbClr val="FFFFFF"/>
              </a:solidFill>
              <a:ea typeface="AR P丸ゴシック体E" pitchFamily="50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536" y="8352856"/>
            <a:ext cx="701040" cy="842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9497" y="4317708"/>
            <a:ext cx="1259332" cy="1888998"/>
          </a:xfrm>
          <a:prstGeom prst="rect">
            <a:avLst/>
          </a:prstGeom>
        </p:spPr>
      </p:pic>
      <p:pic>
        <p:nvPicPr>
          <p:cNvPr id="22" name="図 21" descr="d:\users\157473\Desktop\写真１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3223" y="6553325"/>
            <a:ext cx="930001" cy="1302488"/>
          </a:xfrm>
          <a:prstGeom prst="rect">
            <a:avLst/>
          </a:prstGeom>
          <a:noFill/>
          <a:ln>
            <a:noFill/>
          </a:ln>
        </p:spPr>
      </p:pic>
      <p:sp>
        <p:nvSpPr>
          <p:cNvPr id="17430" name="Text Box 325"/>
          <p:cNvSpPr txBox="1">
            <a:spLocks noChangeArrowheads="1"/>
          </p:cNvSpPr>
          <p:nvPr/>
        </p:nvSpPr>
        <p:spPr bwMode="auto">
          <a:xfrm>
            <a:off x="2644140" y="9665609"/>
            <a:ext cx="4206775" cy="221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40" tIns="41020" rIns="82040" bIns="41020">
            <a:spAutoFit/>
          </a:bodyPr>
          <a:lstStyle/>
          <a:p>
            <a:pPr algn="r" defTabSz="820400"/>
            <a:r>
              <a:rPr lang="ja-JP" altLang="en-US" sz="9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とも</a:t>
            </a:r>
            <a:r>
              <a:rPr lang="ja-JP" altLang="en-US" sz="9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につくろう健康長寿と</a:t>
            </a:r>
            <a:r>
              <a:rPr lang="ja-JP" altLang="en-US" sz="9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いいセミナー！　みな</a:t>
            </a:r>
            <a:r>
              <a:rPr lang="ja-JP" altLang="en-US" sz="9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さまのご協力に感謝</a:t>
            </a:r>
            <a:r>
              <a:rPr lang="ja-JP" altLang="en-US" sz="9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します</a:t>
            </a:r>
            <a:r>
              <a:rPr lang="ja-JP" altLang="en-US" sz="9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。</a:t>
            </a:r>
            <a:endParaRPr lang="en-US" altLang="ja-JP" sz="900" dirty="0" smtClean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1950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3109</TotalTime>
  <Words>118</Words>
  <Application>Microsoft Office PowerPoint</Application>
  <PresentationFormat>A4 210 x 297 mm</PresentationFormat>
  <Paragraphs>86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8" baseType="lpstr">
      <vt:lpstr>AR P丸ゴシック体E</vt:lpstr>
      <vt:lpstr>HGP創英角ｺﾞｼｯｸUB</vt:lpstr>
      <vt:lpstr>HGSｺﾞｼｯｸE</vt:lpstr>
      <vt:lpstr>HGS創英角ｺﾞｼｯｸUB</vt:lpstr>
      <vt:lpstr>HG丸ｺﾞｼｯｸM-PRO</vt:lpstr>
      <vt:lpstr>HG創英角ｺﾞｼｯｸUB</vt:lpstr>
      <vt:lpstr>ＭＳ Ｐゴシック</vt:lpstr>
      <vt:lpstr>ＭＳ ゴシック</vt:lpstr>
      <vt:lpstr>ＭＳ 明朝</vt:lpstr>
      <vt:lpstr>Arial</vt:lpstr>
      <vt:lpstr>Calibri</vt:lpstr>
      <vt:lpstr>Consolas</vt:lpstr>
      <vt:lpstr>Times New Roman</vt:lpstr>
      <vt:lpstr>Wingdings</vt:lpstr>
      <vt:lpstr>Wingdings 3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赤星真人(d006033)</dc:creator>
  <cp:lastModifiedBy>iwasaki</cp:lastModifiedBy>
  <cp:revision>333</cp:revision>
  <cp:lastPrinted>2017-04-17T00:43:21Z</cp:lastPrinted>
  <dcterms:created xsi:type="dcterms:W3CDTF">2013-08-07T01:16:52Z</dcterms:created>
  <dcterms:modified xsi:type="dcterms:W3CDTF">2017-04-17T01:33:12Z</dcterms:modified>
</cp:coreProperties>
</file>